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2.xml" ContentType="application/vnd.openxmlformats-officedocument.presentationml.comments+xml"/>
  <Override PartName="/ppt/notesSlides/notesSlide20.xml" ContentType="application/vnd.openxmlformats-officedocument.presentationml.notesSlide+xml"/>
  <Override PartName="/ppt/comments/comment3.xml" ContentType="application/vnd.openxmlformats-officedocument.presentationml.comments+xml"/>
  <Override PartName="/ppt/notesSlides/notesSlide21.xml" ContentType="application/vnd.openxmlformats-officedocument.presentationml.notesSlide+xml"/>
  <Override PartName="/ppt/comments/comment4.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5.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6.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Lst>
  <p:notesMasterIdLst>
    <p:notesMasterId r:id="rId65"/>
  </p:notesMasterIdLst>
  <p:sldIdLst>
    <p:sldId id="256" r:id="rId3"/>
    <p:sldId id="257" r:id="rId4"/>
    <p:sldId id="258" r:id="rId5"/>
    <p:sldId id="259" r:id="rId6"/>
    <p:sldId id="318" r:id="rId7"/>
    <p:sldId id="260" r:id="rId8"/>
    <p:sldId id="261" r:id="rId9"/>
    <p:sldId id="314" r:id="rId10"/>
    <p:sldId id="313" r:id="rId11"/>
    <p:sldId id="312" r:id="rId12"/>
    <p:sldId id="262" r:id="rId13"/>
    <p:sldId id="263" r:id="rId14"/>
    <p:sldId id="264" r:id="rId15"/>
    <p:sldId id="265" r:id="rId16"/>
    <p:sldId id="266" r:id="rId17"/>
    <p:sldId id="267" r:id="rId18"/>
    <p:sldId id="268" r:id="rId19"/>
    <p:sldId id="269" r:id="rId20"/>
    <p:sldId id="270" r:id="rId21"/>
    <p:sldId id="315" r:id="rId22"/>
    <p:sldId id="321" r:id="rId23"/>
    <p:sldId id="272" r:id="rId24"/>
    <p:sldId id="273"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22" r:id="rId50"/>
    <p:sldId id="301" r:id="rId51"/>
    <p:sldId id="302" r:id="rId52"/>
    <p:sldId id="323" r:id="rId53"/>
    <p:sldId id="303" r:id="rId54"/>
    <p:sldId id="304" r:id="rId55"/>
    <p:sldId id="305" r:id="rId56"/>
    <p:sldId id="306" r:id="rId57"/>
    <p:sldId id="307" r:id="rId58"/>
    <p:sldId id="308" r:id="rId59"/>
    <p:sldId id="309" r:id="rId60"/>
    <p:sldId id="310" r:id="rId61"/>
    <p:sldId id="319" r:id="rId62"/>
    <p:sldId id="320" r:id="rId63"/>
    <p:sldId id="311" r:id="rId64"/>
  </p:sldIdLst>
  <p:sldSz cx="14630400" cy="8229600"/>
  <p:notesSz cx="6858000" cy="9144000"/>
  <p:embeddedFontLst>
    <p:embeddedFont>
      <p:font typeface="Merriweather" panose="00000500000000000000" pitchFamily="2" charset="0"/>
      <p:regular r:id="rId66"/>
      <p:bold r:id="rId67"/>
      <p:italic r:id="rId68"/>
      <p:boldItalic r:id="rId69"/>
    </p:embeddedFont>
    <p:embeddedFont>
      <p:font typeface="Consolas" panose="020B0609020204030204" pitchFamily="49" charset="0"/>
      <p:regular r:id="rId70"/>
      <p:bold r:id="rId71"/>
      <p:italic r:id="rId72"/>
      <p:boldItalic r:id="rId73"/>
    </p:embeddedFont>
    <p:embeddedFont>
      <p:font typeface="Calibri" panose="020F0502020204030204" pitchFamily="34" charset="0"/>
      <p:regular r:id="rId74"/>
      <p:bold r:id="rId75"/>
      <p:italic r:id="rId76"/>
      <p:boldItalic r:id="rId77"/>
    </p:embeddedFont>
    <p:embeddedFont>
      <p:font typeface="Arial Black" panose="020B0A04020102020204" pitchFamily="34" charset="0"/>
      <p:regular r:id="rId78"/>
      <p:bold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F3BBA6-FA67-4683-8E89-6AF20D94A1C6}">
  <a:tblStyle styleId="{03F3BBA6-FA67-4683-8E89-6AF20D94A1C6}" styleName="Table_0">
    <a:wholeTbl>
      <a:tcTxStyle b="off" i="off">
        <a:font>
          <a:latin typeface="Arial"/>
          <a:ea typeface="Arial"/>
          <a:cs typeface="Arial"/>
        </a:font>
        <a:schemeClr val="dk1"/>
      </a:tcTxStyle>
      <a:tcStyle>
        <a:tcBdr>
          <a:left>
            <a:ln w="9525" cap="flat" cmpd="sng">
              <a:solidFill>
                <a:schemeClr val="accent2"/>
              </a:solidFill>
              <a:prstDash val="solid"/>
              <a:round/>
              <a:headEnd type="none" w="med" len="med"/>
              <a:tailEnd type="none" w="med" len="med"/>
            </a:ln>
          </a:left>
          <a:right>
            <a:ln w="9525" cap="flat" cmpd="sng">
              <a:solidFill>
                <a:schemeClr val="accent2"/>
              </a:solidFill>
              <a:prstDash val="solid"/>
              <a:round/>
              <a:headEnd type="none" w="med" len="med"/>
              <a:tailEnd type="none" w="med" len="med"/>
            </a:ln>
          </a:right>
          <a:top>
            <a:ln w="9525" cap="flat" cmpd="sng">
              <a:solidFill>
                <a:schemeClr val="accent2"/>
              </a:solidFill>
              <a:prstDash val="solid"/>
              <a:round/>
              <a:headEnd type="none" w="med" len="med"/>
              <a:tailEnd type="none" w="med" len="med"/>
            </a:ln>
          </a:top>
          <a:bottom>
            <a:ln w="9525" cap="flat" cmpd="sng">
              <a:solidFill>
                <a:schemeClr val="accent2"/>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TxStyle/>
      <a:tcStyle>
        <a:tcBdr>
          <a:top>
            <a:ln w="9525" cap="flat" cmpd="sng">
              <a:solidFill>
                <a:schemeClr val="accent2"/>
              </a:solidFill>
              <a:prstDash val="solid"/>
              <a:round/>
              <a:headEnd type="none" w="med" len="med"/>
              <a:tailEnd type="none" w="med" len="med"/>
            </a:ln>
          </a:top>
          <a:bottom>
            <a:ln w="9525" cap="flat" cmpd="sng">
              <a:solidFill>
                <a:schemeClr val="accent2"/>
              </a:solidFill>
              <a:prstDash val="solid"/>
              <a:round/>
              <a:headEnd type="none" w="med" len="med"/>
              <a:tailEnd type="none" w="med" len="med"/>
            </a:ln>
          </a:bottom>
        </a:tcBdr>
      </a:tcStyle>
    </a:band1H>
    <a:band2H>
      <a:tcTxStyle/>
      <a:tcStyle>
        <a:tcBdr/>
      </a:tcStyle>
    </a:band2H>
    <a:band1V>
      <a:tcTxStyle/>
      <a:tcStyle>
        <a:tcBdr>
          <a:left>
            <a:ln w="9525" cap="flat" cmpd="sng">
              <a:solidFill>
                <a:schemeClr val="accent2"/>
              </a:solidFill>
              <a:prstDash val="solid"/>
              <a:round/>
              <a:headEnd type="none" w="med" len="med"/>
              <a:tailEnd type="none" w="med" len="med"/>
            </a:ln>
          </a:left>
          <a:right>
            <a:ln w="9525" cap="flat" cmpd="sng">
              <a:solidFill>
                <a:schemeClr val="accent2"/>
              </a:solidFill>
              <a:prstDash val="solid"/>
              <a:round/>
              <a:headEnd type="none" w="med" len="med"/>
              <a:tailEnd type="none" w="med" len="med"/>
            </a:ln>
          </a:right>
        </a:tcBdr>
      </a:tcStyle>
    </a:band1V>
    <a:band2V>
      <a:tcTxStyle/>
      <a:tcStyle>
        <a:tcBdr>
          <a:left>
            <a:ln w="9525" cap="flat" cmpd="sng">
              <a:solidFill>
                <a:schemeClr val="accent2"/>
              </a:solidFill>
              <a:prstDash val="solid"/>
              <a:round/>
              <a:headEnd type="none" w="med" len="med"/>
              <a:tailEnd type="none" w="med" len="med"/>
            </a:ln>
          </a:left>
          <a:right>
            <a:ln w="9525" cap="flat" cmpd="sng">
              <a:solidFill>
                <a:schemeClr val="accent2"/>
              </a:solidFill>
              <a:prstDash val="solid"/>
              <a:round/>
              <a:headEnd type="none" w="med" len="med"/>
              <a:tailEnd type="none" w="med" len="med"/>
            </a:ln>
          </a:right>
        </a:tcBdr>
      </a:tcStyle>
    </a:band2V>
    <a:lastCol>
      <a:tcTxStyle b="on" i="off"/>
      <a:tcStyle>
        <a:tcBdr/>
      </a:tcStyle>
    </a:lastCol>
    <a:firstCol>
      <a:tcTxStyle b="on" i="off"/>
      <a:tcStyle>
        <a:tcBdr/>
      </a:tcStyle>
    </a:firstCol>
    <a:lastRow>
      <a:tcTxStyle b="on" i="off"/>
      <a:tcStyle>
        <a:tcBdr>
          <a:top>
            <a:ln w="50800" cap="flat" cmpd="sng">
              <a:solidFill>
                <a:schemeClr val="accent2"/>
              </a:solidFill>
              <a:prstDash val="solid"/>
              <a:round/>
              <a:headEnd type="none" w="med" len="med"/>
              <a:tailEnd type="none" w="med" len="med"/>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2"/>
          </a:solidFill>
        </a:fill>
      </a:tcStyle>
    </a:firstRow>
    <a:neCell>
      <a:tcTxStyle/>
      <a:tcStyle>
        <a:tcBdr/>
      </a:tcStyle>
    </a:neCell>
    <a:nwCell>
      <a:tcTxStyle/>
      <a:tcStyle>
        <a:tcBdr/>
      </a:tcStyle>
    </a:nwCell>
  </a:tblStyle>
  <a:tblStyle styleId="{7FEBEBF7-1070-4D90-9F2B-14E47566BB2D}" styleName="Table_1">
    <a:wholeTbl>
      <a:tcTxStyle b="off" i="off">
        <a:font>
          <a:latin typeface="Arial"/>
          <a:ea typeface="Arial"/>
          <a:cs typeface="Arial"/>
        </a:font>
        <a:schemeClr val="dk1"/>
      </a:tcTxStyle>
      <a:tcStyle>
        <a:tcBdr>
          <a:left>
            <a:ln w="9525" cap="flat" cmpd="sng">
              <a:solidFill>
                <a:schemeClr val="dk1"/>
              </a:solidFill>
              <a:prstDash val="solid"/>
              <a:round/>
              <a:headEnd type="none" w="med" len="med"/>
              <a:tailEnd type="none" w="med" len="med"/>
            </a:ln>
          </a:left>
          <a:right>
            <a:ln w="9525" cap="flat" cmpd="sng">
              <a:solidFill>
                <a:schemeClr val="dk1"/>
              </a:solidFill>
              <a:prstDash val="solid"/>
              <a:round/>
              <a:headEnd type="none" w="med" len="med"/>
              <a:tailEnd type="none" w="med" len="med"/>
            </a:ln>
          </a:right>
          <a:top>
            <a:ln w="9525" cap="flat" cmpd="sng">
              <a:solidFill>
                <a:schemeClr val="dk1"/>
              </a:solidFill>
              <a:prstDash val="solid"/>
              <a:round/>
              <a:headEnd type="none" w="med" len="med"/>
              <a:tailEnd type="none" w="med" len="med"/>
            </a:ln>
          </a:top>
          <a:bottom>
            <a:ln w="9525" cap="flat" cmpd="sng">
              <a:solidFill>
                <a:schemeClr val="dk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TxStyle/>
      <a:tcStyle>
        <a:tcBdr>
          <a:top>
            <a:ln w="9525" cap="flat" cmpd="sng">
              <a:solidFill>
                <a:schemeClr val="dk1"/>
              </a:solidFill>
              <a:prstDash val="solid"/>
              <a:round/>
              <a:headEnd type="none" w="med" len="med"/>
              <a:tailEnd type="none" w="med" len="med"/>
            </a:ln>
          </a:top>
          <a:bottom>
            <a:ln w="9525" cap="flat" cmpd="sng">
              <a:solidFill>
                <a:schemeClr val="dk1"/>
              </a:solidFill>
              <a:prstDash val="solid"/>
              <a:round/>
              <a:headEnd type="none" w="med" len="med"/>
              <a:tailEnd type="none" w="med" len="med"/>
            </a:ln>
          </a:bottom>
        </a:tcBdr>
      </a:tcStyle>
    </a:band1H>
    <a:band2H>
      <a:tcTxStyle/>
      <a:tcStyle>
        <a:tcBdr/>
      </a:tcStyle>
    </a:band2H>
    <a:band1V>
      <a:tcTxStyle/>
      <a:tcStyle>
        <a:tcBdr>
          <a:left>
            <a:ln w="9525" cap="flat" cmpd="sng">
              <a:solidFill>
                <a:schemeClr val="dk1"/>
              </a:solidFill>
              <a:prstDash val="solid"/>
              <a:round/>
              <a:headEnd type="none" w="med" len="med"/>
              <a:tailEnd type="none" w="med" len="med"/>
            </a:ln>
          </a:left>
          <a:right>
            <a:ln w="9525" cap="flat" cmpd="sng">
              <a:solidFill>
                <a:schemeClr val="dk1"/>
              </a:solidFill>
              <a:prstDash val="solid"/>
              <a:round/>
              <a:headEnd type="none" w="med" len="med"/>
              <a:tailEnd type="none" w="med" len="med"/>
            </a:ln>
          </a:right>
        </a:tcBdr>
      </a:tcStyle>
    </a:band1V>
    <a:band2V>
      <a:tcTxStyle/>
      <a:tcStyle>
        <a:tcBdr>
          <a:left>
            <a:ln w="9525" cap="flat" cmpd="sng">
              <a:solidFill>
                <a:schemeClr val="dk1"/>
              </a:solidFill>
              <a:prstDash val="solid"/>
              <a:round/>
              <a:headEnd type="none" w="med" len="med"/>
              <a:tailEnd type="none" w="med" len="med"/>
            </a:ln>
          </a:left>
          <a:right>
            <a:ln w="9525" cap="flat" cmpd="sng">
              <a:solidFill>
                <a:schemeClr val="dk1"/>
              </a:solidFill>
              <a:prstDash val="solid"/>
              <a:round/>
              <a:headEnd type="none" w="med" len="med"/>
              <a:tailEnd type="none" w="med" len="med"/>
            </a:ln>
          </a:right>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med" len="med"/>
              <a:tailEnd type="none" w="med" len="med"/>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1" autoAdjust="0"/>
    <p:restoredTop sz="75698" autoAdjust="0"/>
  </p:normalViewPr>
  <p:slideViewPr>
    <p:cSldViewPr snapToGrid="0">
      <p:cViewPr varScale="1">
        <p:scale>
          <a:sx n="55" d="100"/>
          <a:sy n="55" d="100"/>
        </p:scale>
        <p:origin x="806" y="53"/>
      </p:cViewPr>
      <p:guideLst/>
    </p:cSldViewPr>
  </p:slideViewPr>
  <p:notesTextViewPr>
    <p:cViewPr>
      <p:scale>
        <a:sx n="1" d="1"/>
        <a:sy n="1" d="1"/>
      </p:scale>
      <p:origin x="0" y="0"/>
    </p:cViewPr>
  </p:notesTextViewPr>
  <p:notesViewPr>
    <p:cSldViewPr snapToGrid="0">
      <p:cViewPr varScale="1">
        <p:scale>
          <a:sx n="100" d="100"/>
          <a:sy n="100" d="100"/>
        </p:scale>
        <p:origin x="2814"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font" Target="fonts/font3.fntdata"/><Relationship Id="rId76" Type="http://schemas.openxmlformats.org/officeDocument/2006/relationships/font" Target="fonts/font11.fntdata"/><Relationship Id="rId8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7.fntdata"/><Relationship Id="rId80"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8-16T08:03:15.119" idx="1">
    <p:pos x="6000" y="0"/>
    <p:text>Check Tableau logo throughout, on all pages - looks like it's cut off at bottom.
-Diane Smith</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08-16T08:00:19.544" idx="2">
    <p:pos x="6000" y="0"/>
    <p:text>Title case
-Diane Smith</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7-08-16T07:58:01.217" idx="3">
    <p:pos x="6000" y="0"/>
    <p:text>All page heads in title case
-Diane Smith</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7-08-16T07:58:01.217" idx="3">
    <p:pos x="6000" y="0"/>
    <p:text>All page heads in title case
-Diane Smith</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7-08-16T08:01:24.583" idx="4">
    <p:pos x="6000" y="0"/>
    <p:text>Title case
-Diane Smith</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7-08-16T08:01:24.583" idx="4">
    <p:pos x="6000" y="0"/>
    <p:text>Title case
-Diane Smith</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548606" marR="0" lvl="1" indent="-2506"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2pPr>
            <a:lvl3pPr marL="1097212" marR="0" lvl="2" indent="-5012"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3pPr>
            <a:lvl4pPr marL="1645818" marR="0" lvl="3" indent="-7517"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4pPr>
            <a:lvl5pPr marL="2194424" marR="0" lvl="4" indent="-10024"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5pPr>
            <a:lvl6pPr marL="2743031" marR="0" lvl="5" indent="-12531"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6pPr>
            <a:lvl7pPr marL="3291635" marR="0" lvl="6" indent="-2335"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7pPr>
            <a:lvl8pPr marL="3840241" marR="0" lvl="7" indent="-4841"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8pPr>
            <a:lvl9pPr marL="4388848" marR="0" lvl="8" indent="-7348"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9pPr>
          </a:lstStyle>
          <a:p>
            <a:endParaRPr/>
          </a:p>
        </p:txBody>
      </p:sp>
      <p:sp>
        <p:nvSpPr>
          <p:cNvPr id="4" name="Shape 4"/>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 name="Shape 5"/>
          <p:cNvSpPr txBox="1">
            <a:spLocks noGrp="1"/>
          </p:cNvSpPr>
          <p:nvPr>
            <p:ph type="ftr" idx="11"/>
          </p:nvPr>
        </p:nvSpPr>
        <p:spPr>
          <a:xfrm>
            <a:off x="0" y="8686800"/>
            <a:ext cx="5920740" cy="355964"/>
          </a:xfrm>
          <a:prstGeom prst="rect">
            <a:avLst/>
          </a:prstGeom>
          <a:noFill/>
          <a:ln>
            <a:noFill/>
          </a:ln>
        </p:spPr>
        <p:txBody>
          <a:bodyPr wrap="square" lIns="91425" tIns="91425" rIns="91425" bIns="91425" anchor="b" anchorCtr="0"/>
          <a:lstStyle>
            <a:lvl1pPr marL="571500" marR="0" lvl="0" indent="0" algn="l" rtl="0">
              <a:lnSpc>
                <a:spcPct val="100000"/>
              </a:lnSpc>
              <a:spcBef>
                <a:spcPts val="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548606" marR="0" lvl="1" indent="-2506"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2pPr>
            <a:lvl3pPr marL="1097212" marR="0" lvl="2" indent="-5012"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3pPr>
            <a:lvl4pPr marL="1645818" marR="0" lvl="3" indent="-7517"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4pPr>
            <a:lvl5pPr marL="2194424" marR="0" lvl="4" indent="-10024"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5pPr>
            <a:lvl6pPr marL="2743031" marR="0" lvl="5" indent="-12531"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6pPr>
            <a:lvl7pPr marL="3291635" marR="0" lvl="6" indent="-2335"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7pPr>
            <a:lvl8pPr marL="3840241" marR="0" lvl="7" indent="-4841"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8pPr>
            <a:lvl9pPr marL="4388848" marR="0" lvl="8" indent="-7348"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9pPr>
          </a:lstStyle>
          <a:p>
            <a:endParaRPr/>
          </a:p>
        </p:txBody>
      </p:sp>
      <p:sp>
        <p:nvSpPr>
          <p:cNvPr id="6" name="Shape 6"/>
          <p:cNvSpPr txBox="1">
            <a:spLocks noGrp="1"/>
          </p:cNvSpPr>
          <p:nvPr>
            <p:ph type="dt" idx="10"/>
          </p:nvPr>
        </p:nvSpPr>
        <p:spPr>
          <a:xfrm>
            <a:off x="3884612" y="0"/>
            <a:ext cx="2971799" cy="457200"/>
          </a:xfrm>
          <a:prstGeom prst="rect">
            <a:avLst/>
          </a:prstGeom>
          <a:noFill/>
          <a:ln>
            <a:noFill/>
          </a:ln>
        </p:spPr>
        <p:txBody>
          <a:bodyPr wrap="square" lIns="91425" tIns="91425" rIns="91425" bIns="91425" anchor="t" anchorCtr="0"/>
          <a:lstStyle>
            <a:lvl1pPr marL="0" marR="0" lvl="0" indent="0" algn="r" rtl="0">
              <a:lnSpc>
                <a:spcPct val="100000"/>
              </a:lnSpc>
              <a:spcBef>
                <a:spcPts val="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548606" marR="0" lvl="1" indent="-2506"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2pPr>
            <a:lvl3pPr marL="1097212" marR="0" lvl="2" indent="-5012"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3pPr>
            <a:lvl4pPr marL="1645818" marR="0" lvl="3" indent="-7517"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4pPr>
            <a:lvl5pPr marL="2194424" marR="0" lvl="4" indent="-10024"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5pPr>
            <a:lvl6pPr marL="2743031" marR="0" lvl="5" indent="-12531"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6pPr>
            <a:lvl7pPr marL="3291635" marR="0" lvl="6" indent="-2335"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7pPr>
            <a:lvl8pPr marL="3840241" marR="0" lvl="7" indent="-4841"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8pPr>
            <a:lvl9pPr marL="4388848" marR="0" lvl="8" indent="-7348" algn="l" rtl="0">
              <a:lnSpc>
                <a:spcPct val="100000"/>
              </a:lnSpc>
              <a:spcBef>
                <a:spcPts val="0"/>
              </a:spcBef>
              <a:spcAft>
                <a:spcPts val="0"/>
              </a:spcAft>
              <a:buClr>
                <a:schemeClr val="dk1"/>
              </a:buClr>
              <a:buFont typeface="Arial"/>
              <a:buNone/>
              <a:defRPr sz="2118"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marL="0" marR="0" lvl="0" indent="67246" algn="l" rtl="0">
              <a:lnSpc>
                <a:spcPct val="90000"/>
              </a:lnSpc>
              <a:spcBef>
                <a:spcPts val="0"/>
              </a:spcBef>
              <a:spcAft>
                <a:spcPts val="400"/>
              </a:spcAft>
              <a:buClr>
                <a:schemeClr val="dk1"/>
              </a:buClr>
              <a:buSzPct val="96272"/>
              <a:buFont typeface="Arial Black"/>
              <a:buChar char="●"/>
              <a:defRPr sz="1059" b="0" i="0" u="none" strike="noStrike" cap="none">
                <a:solidFill>
                  <a:schemeClr val="dk1"/>
                </a:solidFill>
                <a:latin typeface="Arial Black"/>
                <a:ea typeface="Arial Black"/>
                <a:cs typeface="Arial Black"/>
                <a:sym typeface="Arial Black"/>
              </a:defRPr>
            </a:lvl1pPr>
            <a:lvl2pPr marL="255572" marR="0" lvl="1" indent="-65071" algn="l" rtl="0">
              <a:lnSpc>
                <a:spcPct val="90000"/>
              </a:lnSpc>
              <a:spcBef>
                <a:spcPts val="0"/>
              </a:spcBef>
              <a:spcAft>
                <a:spcPts val="400"/>
              </a:spcAft>
              <a:buClr>
                <a:schemeClr val="dk1"/>
              </a:buClr>
              <a:buFont typeface="Arial"/>
              <a:buChar char="○"/>
              <a:defRPr sz="1059" b="0" i="0" u="none" strike="noStrike" cap="none">
                <a:solidFill>
                  <a:schemeClr val="dk1"/>
                </a:solidFill>
                <a:latin typeface="Arial"/>
                <a:ea typeface="Arial"/>
                <a:cs typeface="Arial"/>
                <a:sym typeface="Arial"/>
              </a:defRPr>
            </a:lvl2pPr>
            <a:lvl3pPr marL="393675" marR="0" lvl="2" indent="-76175" algn="l" rtl="0">
              <a:lnSpc>
                <a:spcPct val="90000"/>
              </a:lnSpc>
              <a:spcBef>
                <a:spcPts val="0"/>
              </a:spcBef>
              <a:spcAft>
                <a:spcPts val="400"/>
              </a:spcAft>
              <a:buClr>
                <a:schemeClr val="dk1"/>
              </a:buClr>
              <a:buFont typeface="Arial"/>
              <a:buChar char="■"/>
              <a:defRPr sz="1059" b="0" i="0" u="none" strike="noStrike" cap="none">
                <a:solidFill>
                  <a:schemeClr val="dk1"/>
                </a:solidFill>
                <a:latin typeface="Arial"/>
                <a:ea typeface="Arial"/>
                <a:cs typeface="Arial"/>
                <a:sym typeface="Arial"/>
              </a:defRPr>
            </a:lvl3pPr>
            <a:lvl4pPr marL="579402" marR="0" lvl="3" indent="-122201" algn="l" rtl="0">
              <a:lnSpc>
                <a:spcPct val="90000"/>
              </a:lnSpc>
              <a:spcBef>
                <a:spcPts val="0"/>
              </a:spcBef>
              <a:spcAft>
                <a:spcPts val="400"/>
              </a:spcAft>
              <a:buClr>
                <a:schemeClr val="dk1"/>
              </a:buClr>
              <a:buFont typeface="Arial"/>
              <a:buChar char="●"/>
              <a:defRPr sz="1059" b="0" i="0" u="none" strike="noStrike" cap="none">
                <a:solidFill>
                  <a:schemeClr val="dk1"/>
                </a:solidFill>
                <a:latin typeface="Arial"/>
                <a:ea typeface="Arial"/>
                <a:cs typeface="Arial"/>
                <a:sym typeface="Arial"/>
              </a:defRPr>
            </a:lvl4pPr>
            <a:lvl5pPr marL="738142" marR="0" lvl="4" indent="-77742" algn="l" rtl="0">
              <a:lnSpc>
                <a:spcPct val="90000"/>
              </a:lnSpc>
              <a:spcBef>
                <a:spcPts val="0"/>
              </a:spcBef>
              <a:spcAft>
                <a:spcPts val="400"/>
              </a:spcAft>
              <a:buClr>
                <a:schemeClr val="dk1"/>
              </a:buClr>
              <a:buFont typeface="Arial"/>
              <a:buChar char="○"/>
              <a:defRPr sz="1059" b="0" i="0" u="none" strike="noStrike" cap="none">
                <a:solidFill>
                  <a:schemeClr val="dk1"/>
                </a:solidFill>
                <a:latin typeface="Arial"/>
                <a:ea typeface="Arial"/>
                <a:cs typeface="Arial"/>
                <a:sym typeface="Arial"/>
              </a:defRPr>
            </a:lvl5pPr>
            <a:lvl6pPr marL="2743031" marR="0" lvl="5" indent="77130" algn="l" rtl="0">
              <a:spcBef>
                <a:spcPts val="0"/>
              </a:spcBef>
              <a:buClr>
                <a:schemeClr val="dk1"/>
              </a:buClr>
              <a:buSzPct val="100857"/>
              <a:buFont typeface="Arial"/>
              <a:buChar char="■"/>
              <a:defRPr sz="1412" b="0" i="0" u="none" strike="noStrike" cap="none">
                <a:solidFill>
                  <a:schemeClr val="dk1"/>
                </a:solidFill>
                <a:latin typeface="Arial"/>
                <a:ea typeface="Arial"/>
                <a:cs typeface="Arial"/>
                <a:sym typeface="Arial"/>
              </a:defRPr>
            </a:lvl6pPr>
            <a:lvl7pPr marL="3291635" marR="0" lvl="6" indent="87326" algn="l" rtl="0">
              <a:spcBef>
                <a:spcPts val="0"/>
              </a:spcBef>
              <a:buClr>
                <a:schemeClr val="dk1"/>
              </a:buClr>
              <a:buSzPct val="100857"/>
              <a:buFont typeface="Arial"/>
              <a:buChar char="●"/>
              <a:defRPr sz="1412" b="0" i="0" u="none" strike="noStrike" cap="none">
                <a:solidFill>
                  <a:schemeClr val="dk1"/>
                </a:solidFill>
                <a:latin typeface="Arial"/>
                <a:ea typeface="Arial"/>
                <a:cs typeface="Arial"/>
                <a:sym typeface="Arial"/>
              </a:defRPr>
            </a:lvl7pPr>
            <a:lvl8pPr marL="3840241" marR="0" lvl="7" indent="84820" algn="l" rtl="0">
              <a:spcBef>
                <a:spcPts val="0"/>
              </a:spcBef>
              <a:buClr>
                <a:schemeClr val="dk1"/>
              </a:buClr>
              <a:buSzPct val="100857"/>
              <a:buFont typeface="Arial"/>
              <a:buChar char="○"/>
              <a:defRPr sz="1412" b="0" i="0" u="none" strike="noStrike" cap="none">
                <a:solidFill>
                  <a:schemeClr val="dk1"/>
                </a:solidFill>
                <a:latin typeface="Arial"/>
                <a:ea typeface="Arial"/>
                <a:cs typeface="Arial"/>
                <a:sym typeface="Arial"/>
              </a:defRPr>
            </a:lvl8pPr>
            <a:lvl9pPr marL="4388848" marR="0" lvl="8" indent="82313" algn="l" rtl="0">
              <a:spcBef>
                <a:spcPts val="0"/>
              </a:spcBef>
              <a:buClr>
                <a:schemeClr val="dk1"/>
              </a:buClr>
              <a:buSzPct val="100857"/>
              <a:buFont typeface="Arial"/>
              <a:buChar char="■"/>
              <a:defRPr sz="1412"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5909307" y="8685213"/>
            <a:ext cx="947103"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github.com/tableau/TabPy"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7" name="Shape 187"/>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Black"/>
              <a:buNone/>
            </a:pPr>
            <a:endParaRPr sz="1059" b="0" i="0" u="none" strike="noStrike" cap="none">
              <a:solidFill>
                <a:schemeClr val="dk1"/>
              </a:solidFill>
              <a:latin typeface="Arial Black"/>
              <a:ea typeface="Arial Black"/>
              <a:cs typeface="Arial Black"/>
              <a:sym typeface="Arial Black"/>
            </a:endParaRPr>
          </a:p>
        </p:txBody>
      </p:sp>
      <p:sp>
        <p:nvSpPr>
          <p:cNvPr id="188" name="Shape 188"/>
          <p:cNvSpPr txBox="1">
            <a:spLocks noGrp="1"/>
          </p:cNvSpPr>
          <p:nvPr>
            <p:ph type="hdr" idx="3"/>
          </p:nvPr>
        </p:nvSpPr>
        <p:spPr>
          <a:xfrm>
            <a:off x="0" y="0"/>
            <a:ext cx="2971799" cy="457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Tableau Conference 2016</a:t>
            </a:r>
          </a:p>
        </p:txBody>
      </p:sp>
      <p:sp>
        <p:nvSpPr>
          <p:cNvPr id="189" name="Shape 189"/>
          <p:cNvSpPr txBox="1">
            <a:spLocks noGrp="1"/>
          </p:cNvSpPr>
          <p:nvPr>
            <p:ph type="ftr" idx="11"/>
          </p:nvPr>
        </p:nvSpPr>
        <p:spPr>
          <a:xfrm>
            <a:off x="0" y="8686800"/>
            <a:ext cx="5920740" cy="355964"/>
          </a:xfrm>
          <a:prstGeom prst="rect">
            <a:avLst/>
          </a:prstGeom>
          <a:noFill/>
          <a:ln>
            <a:noFill/>
          </a:ln>
        </p:spPr>
        <p:txBody>
          <a:bodyPr wrap="square" lIns="91425" tIns="45700" rIns="91425" bIns="45700" anchor="b" anchorCtr="0">
            <a:noAutofit/>
          </a:bodyPr>
          <a:lstStyle/>
          <a:p>
            <a:pPr marL="571500" marR="0" lvl="0" indent="0" algn="l" rtl="0">
              <a:lnSpc>
                <a:spcPct val="100000"/>
              </a:lnSpc>
              <a:spcBef>
                <a:spcPts val="0"/>
              </a:spcBef>
              <a:spcAft>
                <a:spcPts val="0"/>
              </a:spcAft>
              <a:buClr>
                <a:srgbClr val="000000"/>
              </a:buClr>
              <a:buSzPct val="25000"/>
              <a:buFont typeface="Arial"/>
              <a:buNone/>
            </a:pPr>
            <a:r>
              <a:rPr lang="en-US" sz="400" b="0" i="0" u="none" strike="noStrike" cap="none">
                <a:solidFill>
                  <a:srgbClr val="000000"/>
                </a:solidFill>
                <a:latin typeface="Arial"/>
                <a:ea typeface="Arial"/>
                <a:cs typeface="Arial"/>
                <a:sym typeface="Arial"/>
              </a:rPr>
              <a:t>© 2016 Tableau Software. All rights reserved. </a:t>
            </a:r>
          </a:p>
        </p:txBody>
      </p:sp>
      <p:sp>
        <p:nvSpPr>
          <p:cNvPr id="190" name="Shape 190"/>
          <p:cNvSpPr txBox="1">
            <a:spLocks noGrp="1"/>
          </p:cNvSpPr>
          <p:nvPr>
            <p:ph type="dt" idx="10"/>
          </p:nvPr>
        </p:nvSpPr>
        <p:spPr>
          <a:xfrm>
            <a:off x="3884612" y="0"/>
            <a:ext cx="2971799" cy="45720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5/9/2017 10:09 AM</a:t>
            </a:r>
          </a:p>
        </p:txBody>
      </p:sp>
      <p:sp>
        <p:nvSpPr>
          <p:cNvPr id="191" name="Shape 191"/>
          <p:cNvSpPr txBox="1">
            <a:spLocks noGrp="1"/>
          </p:cNvSpPr>
          <p:nvPr>
            <p:ph type="sldNum" idx="12"/>
          </p:nvPr>
        </p:nvSpPr>
        <p:spPr>
          <a:xfrm>
            <a:off x="5909307" y="8685213"/>
            <a:ext cx="947103"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8" name="Shape 238"/>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Black"/>
              <a:buNone/>
            </a:pPr>
            <a:r>
              <a:rPr lang="en-US" sz="1059" b="0" i="0" u="none" strike="noStrike" cap="none" dirty="0">
                <a:solidFill>
                  <a:schemeClr val="dk1"/>
                </a:solidFill>
                <a:latin typeface="Arial Black"/>
                <a:ea typeface="Arial Black"/>
                <a:cs typeface="Arial Black"/>
                <a:sym typeface="Arial Black"/>
              </a:rPr>
              <a:t>Rachel</a:t>
            </a:r>
          </a:p>
          <a:p>
            <a:pPr marL="0" marR="0" lvl="0" indent="0" algn="l" rtl="0">
              <a:lnSpc>
                <a:spcPct val="90000"/>
              </a:lnSpc>
              <a:spcBef>
                <a:spcPts val="400"/>
              </a:spcBef>
              <a:spcAft>
                <a:spcPts val="0"/>
              </a:spcAft>
              <a:buClr>
                <a:schemeClr val="dk1"/>
              </a:buClr>
              <a:buSzPct val="25000"/>
              <a:buFont typeface="Arial Black"/>
              <a:buNone/>
            </a:pPr>
            <a:endParaRPr dirty="0"/>
          </a:p>
          <a:p>
            <a:pPr marL="0" marR="0" lvl="0" indent="0" algn="l" rtl="0">
              <a:lnSpc>
                <a:spcPct val="90000"/>
              </a:lnSpc>
              <a:spcBef>
                <a:spcPts val="400"/>
              </a:spcBef>
              <a:spcAft>
                <a:spcPts val="0"/>
              </a:spcAft>
              <a:buClr>
                <a:schemeClr val="dk1"/>
              </a:buClr>
              <a:buSzPct val="25000"/>
              <a:buFont typeface="Arial Black"/>
              <a:buNone/>
            </a:pPr>
            <a:r>
              <a:rPr lang="en-US" dirty="0" smtClean="0"/>
              <a:t>but </a:t>
            </a:r>
            <a:r>
              <a:rPr lang="en-US" dirty="0"/>
              <a:t>sometimes we need to use add an extra tool to our tool belt to look at more prescriptive analytics and trying to identify what can be done to make something happen. </a:t>
            </a:r>
          </a:p>
          <a:p>
            <a:pPr marL="0" marR="0" lvl="0" indent="0" algn="l" rtl="0">
              <a:lnSpc>
                <a:spcPct val="90000"/>
              </a:lnSpc>
              <a:spcBef>
                <a:spcPts val="400"/>
              </a:spcBef>
              <a:spcAft>
                <a:spcPts val="0"/>
              </a:spcAft>
              <a:buClr>
                <a:schemeClr val="dk1"/>
              </a:buClr>
              <a:buSzPct val="25000"/>
              <a:buFont typeface="Arial Black"/>
              <a:buNone/>
            </a:pPr>
            <a:endParaRPr dirty="0"/>
          </a:p>
          <a:p>
            <a:pPr marL="0" marR="0" lvl="0" indent="0" algn="l" rtl="0">
              <a:lnSpc>
                <a:spcPct val="90000"/>
              </a:lnSpc>
              <a:spcBef>
                <a:spcPts val="400"/>
              </a:spcBef>
              <a:spcAft>
                <a:spcPts val="0"/>
              </a:spcAft>
              <a:buClr>
                <a:schemeClr val="dk1"/>
              </a:buClr>
              <a:buSzPct val="25000"/>
              <a:buFont typeface="Arial Black"/>
              <a:buNone/>
            </a:pPr>
            <a:r>
              <a:rPr lang="en-US" dirty="0"/>
              <a:t>Goad of todays session - we see people are excited, many people struggle, we want to show you what we consider the easiest way to work with python in Tableau and we want to show you some examples to inspire you.   </a:t>
            </a:r>
          </a:p>
          <a:p>
            <a:pPr marL="0" marR="0" lvl="0" indent="0" algn="l" rtl="0">
              <a:lnSpc>
                <a:spcPct val="90000"/>
              </a:lnSpc>
              <a:spcBef>
                <a:spcPts val="400"/>
              </a:spcBef>
              <a:spcAft>
                <a:spcPts val="0"/>
              </a:spcAft>
              <a:buClr>
                <a:schemeClr val="dk1"/>
              </a:buClr>
              <a:buSzPct val="25000"/>
              <a:buFont typeface="Arial Black"/>
              <a:buNone/>
            </a:pPr>
            <a:endParaRPr dirty="0"/>
          </a:p>
        </p:txBody>
      </p:sp>
      <p:sp>
        <p:nvSpPr>
          <p:cNvPr id="239" name="Shape 239"/>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10</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00677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sz="1100" dirty="0" smtClean="0">
                <a:solidFill>
                  <a:srgbClr val="222325"/>
                </a:solidFill>
                <a:highlight>
                  <a:srgbClr val="FFFFFF"/>
                </a:highlight>
                <a:latin typeface="Arial"/>
                <a:ea typeface="Arial"/>
                <a:cs typeface="Arial"/>
                <a:sym typeface="Arial"/>
              </a:rPr>
              <a:t>stack overflow - high-income countries</a:t>
            </a:r>
          </a:p>
          <a:p>
            <a:pPr lvl="0">
              <a:spcBef>
                <a:spcPts val="0"/>
              </a:spcBef>
              <a:buNone/>
            </a:pPr>
            <a:endParaRPr lang="en-US" dirty="0" smtClean="0"/>
          </a:p>
          <a:p>
            <a:pPr lvl="0">
              <a:spcBef>
                <a:spcPts val="0"/>
              </a:spcBef>
              <a:buNone/>
            </a:pPr>
            <a:r>
              <a:rPr lang="en-US" dirty="0" smtClean="0"/>
              <a:t>We </a:t>
            </a:r>
            <a:r>
              <a:rPr lang="en-US" dirty="0"/>
              <a:t>have connections to other external services to perform advanced analytics (R / </a:t>
            </a:r>
            <a:r>
              <a:rPr lang="en-US" dirty="0" err="1"/>
              <a:t>Matlab</a:t>
            </a:r>
            <a:r>
              <a:rPr lang="en-US" dirty="0"/>
              <a:t>) but </a:t>
            </a:r>
            <a:r>
              <a:rPr lang="en-US" dirty="0" err="1"/>
              <a:t>i’m</a:t>
            </a:r>
            <a:r>
              <a:rPr lang="en-US" dirty="0"/>
              <a:t> personally am most interested in Python  is it growth and expansion in the industry, </a:t>
            </a:r>
          </a:p>
          <a:p>
            <a:pPr lvl="0">
              <a:spcBef>
                <a:spcPts val="0"/>
              </a:spcBef>
              <a:buNone/>
            </a:pPr>
            <a:endParaRPr dirty="0"/>
          </a:p>
          <a:p>
            <a:pPr lvl="0">
              <a:spcBef>
                <a:spcPts val="0"/>
              </a:spcBef>
              <a:buNone/>
            </a:pPr>
            <a:r>
              <a:rPr lang="en-US" dirty="0"/>
              <a:t>I personally have made it s key part of my personal development to ramp up in this area</a:t>
            </a:r>
          </a:p>
          <a:p>
            <a:pPr lvl="0">
              <a:spcBef>
                <a:spcPts val="0"/>
              </a:spcBef>
              <a:buNone/>
            </a:pPr>
            <a:endParaRPr sz="1350" dirty="0">
              <a:solidFill>
                <a:srgbClr val="222325"/>
              </a:solidFill>
              <a:highlight>
                <a:srgbClr val="FFFFFF"/>
              </a:highlight>
              <a:latin typeface="Arial"/>
              <a:ea typeface="Arial"/>
              <a:cs typeface="Arial"/>
              <a:sym typeface="Arial"/>
            </a:endParaRPr>
          </a:p>
          <a:p>
            <a:pPr lvl="0">
              <a:spcBef>
                <a:spcPts val="0"/>
              </a:spcBef>
              <a:buNone/>
            </a:pPr>
            <a:r>
              <a:rPr lang="en-US" sz="1350" dirty="0">
                <a:solidFill>
                  <a:srgbClr val="222325"/>
                </a:solidFill>
                <a:highlight>
                  <a:srgbClr val="FFFFFF"/>
                </a:highlight>
                <a:latin typeface="Arial"/>
                <a:ea typeface="Arial"/>
                <a:cs typeface="Arial"/>
                <a:sym typeface="Arial"/>
              </a:rPr>
              <a:t>more non-coders picking up </a:t>
            </a:r>
            <a:r>
              <a:rPr lang="en-US" sz="1350" dirty="0" smtClean="0">
                <a:solidFill>
                  <a:srgbClr val="222325"/>
                </a:solidFill>
                <a:highlight>
                  <a:srgbClr val="FFFFFF"/>
                </a:highlight>
                <a:latin typeface="Arial"/>
                <a:ea typeface="Arial"/>
                <a:cs typeface="Arial"/>
                <a:sym typeface="Arial"/>
              </a:rPr>
              <a:t>Python </a:t>
            </a:r>
            <a:r>
              <a:rPr lang="en-US" sz="1350" dirty="0">
                <a:solidFill>
                  <a:srgbClr val="222325"/>
                </a:solidFill>
                <a:highlight>
                  <a:srgbClr val="FFFFFF"/>
                </a:highlight>
                <a:latin typeface="Arial"/>
                <a:ea typeface="Arial"/>
                <a:cs typeface="Arial"/>
                <a:sym typeface="Arial"/>
              </a:rPr>
              <a:t>as its an easy language to learn. becoming more mainstream. </a:t>
            </a:r>
          </a:p>
        </p:txBody>
      </p:sp>
      <p:sp>
        <p:nvSpPr>
          <p:cNvPr id="250" name="Shape 250"/>
          <p:cNvSpPr txBox="1">
            <a:spLocks noGrp="1"/>
          </p:cNvSpPr>
          <p:nvPr>
            <p:ph type="sldNum" idx="12"/>
          </p:nvPr>
        </p:nvSpPr>
        <p:spPr>
          <a:xfrm>
            <a:off x="5909307" y="8685213"/>
            <a:ext cx="947100" cy="457200"/>
          </a:xfrm>
          <a:prstGeom prst="rect">
            <a:avLst/>
          </a:prstGeom>
        </p:spPr>
        <p:txBody>
          <a:bodyPr wrap="square"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6" name="Shape 25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Black"/>
              <a:buNone/>
            </a:pPr>
            <a:r>
              <a:rPr lang="en-US" sz="1059" b="0" i="0" u="none" strike="noStrike" cap="none" dirty="0" smtClean="0">
                <a:solidFill>
                  <a:schemeClr val="dk1"/>
                </a:solidFill>
                <a:latin typeface="Arial Black"/>
                <a:ea typeface="Arial Black"/>
                <a:cs typeface="Arial Black"/>
                <a:sym typeface="Arial Black"/>
              </a:rPr>
              <a:t>Rachel</a:t>
            </a:r>
          </a:p>
          <a:p>
            <a:pPr marL="0" marR="0" lvl="0" indent="0" algn="l" rtl="0">
              <a:lnSpc>
                <a:spcPct val="90000"/>
              </a:lnSpc>
              <a:spcBef>
                <a:spcPts val="0"/>
              </a:spcBef>
              <a:spcAft>
                <a:spcPts val="0"/>
              </a:spcAft>
              <a:buClr>
                <a:schemeClr val="dk1"/>
              </a:buClr>
              <a:buSzPct val="25000"/>
              <a:buFont typeface="Arial Black"/>
              <a:buNone/>
            </a:pPr>
            <a:endParaRPr lang="en-US" sz="1059" b="0" i="0" u="none" strike="noStrike" cap="none" dirty="0" smtClean="0">
              <a:solidFill>
                <a:schemeClr val="dk1"/>
              </a:solidFill>
              <a:latin typeface="Arial Black"/>
              <a:ea typeface="Arial Black"/>
              <a:cs typeface="Arial Black"/>
              <a:sym typeface="Arial Black"/>
            </a:endParaRPr>
          </a:p>
          <a:p>
            <a:pPr marL="0" marR="0" lvl="0" indent="0" algn="l" rtl="0">
              <a:lnSpc>
                <a:spcPct val="90000"/>
              </a:lnSpc>
              <a:spcBef>
                <a:spcPts val="0"/>
              </a:spcBef>
              <a:spcAft>
                <a:spcPts val="0"/>
              </a:spcAft>
              <a:buClr>
                <a:schemeClr val="dk1"/>
              </a:buClr>
              <a:buSzPct val="25000"/>
              <a:buFont typeface="Arial Black"/>
              <a:buNone/>
            </a:pPr>
            <a:r>
              <a:rPr lang="en-GB" sz="1059" b="0" i="0" u="none" strike="noStrike" kern="1200" cap="none" dirty="0" err="1" smtClean="0">
                <a:solidFill>
                  <a:schemeClr val="dk1"/>
                </a:solidFill>
                <a:effectLst/>
                <a:latin typeface="Arial Black"/>
                <a:ea typeface="Arial Black"/>
                <a:cs typeface="Arial Black"/>
                <a:sym typeface="Arial Black"/>
              </a:rPr>
              <a:t>TabPy</a:t>
            </a:r>
            <a:r>
              <a:rPr lang="en-GB" sz="1059" b="0" i="0" u="none" strike="noStrike" kern="1200" cap="none" dirty="0" smtClean="0">
                <a:solidFill>
                  <a:schemeClr val="dk1"/>
                </a:solidFill>
                <a:effectLst/>
                <a:latin typeface="Arial Black"/>
                <a:ea typeface="Arial Black"/>
                <a:cs typeface="Arial Black"/>
                <a:sym typeface="Arial Black"/>
              </a:rPr>
              <a:t> - Anaconda environment</a:t>
            </a:r>
            <a:r>
              <a:rPr lang="en-GB" sz="1059" b="0" i="0" u="none" strike="noStrike" kern="1200" cap="none" baseline="0" dirty="0" smtClean="0">
                <a:solidFill>
                  <a:schemeClr val="dk1"/>
                </a:solidFill>
                <a:effectLst/>
                <a:latin typeface="Arial Black"/>
                <a:ea typeface="Arial Black"/>
                <a:cs typeface="Arial Black"/>
                <a:sym typeface="Arial Black"/>
              </a:rPr>
              <a:t> -</a:t>
            </a:r>
            <a:r>
              <a:rPr lang="en-GB" sz="1059" b="0" i="0" u="none" strike="noStrike" kern="1200" cap="none" dirty="0" smtClean="0">
                <a:solidFill>
                  <a:schemeClr val="dk1"/>
                </a:solidFill>
                <a:effectLst/>
                <a:latin typeface="Arial Black"/>
                <a:ea typeface="Arial Black"/>
                <a:cs typeface="Arial Black"/>
                <a:sym typeface="Arial Black"/>
              </a:rPr>
              <a:t> preinstalled and ready to use with many common Python packages.</a:t>
            </a:r>
          </a:p>
          <a:p>
            <a:pPr marL="0" marR="0" lvl="0" indent="0" algn="l" rtl="0">
              <a:lnSpc>
                <a:spcPct val="90000"/>
              </a:lnSpc>
              <a:spcBef>
                <a:spcPts val="0"/>
              </a:spcBef>
              <a:spcAft>
                <a:spcPts val="0"/>
              </a:spcAft>
              <a:buClr>
                <a:schemeClr val="dk1"/>
              </a:buClr>
              <a:buSzPct val="25000"/>
              <a:buFont typeface="Arial Black"/>
              <a:buNone/>
            </a:pPr>
            <a:r>
              <a:rPr lang="en-GB" sz="1059" b="0" i="0" u="none" strike="noStrike" kern="1200" cap="none" dirty="0" smtClean="0">
                <a:solidFill>
                  <a:schemeClr val="dk1"/>
                </a:solidFill>
                <a:effectLst/>
                <a:latin typeface="Arial Black"/>
                <a:ea typeface="Arial Black"/>
                <a:cs typeface="Arial Black"/>
                <a:sym typeface="Arial Black"/>
              </a:rPr>
              <a:t/>
            </a:r>
            <a:br>
              <a:rPr lang="en-GB" sz="1059" b="0" i="0" u="none" strike="noStrike" kern="1200" cap="none" dirty="0" smtClean="0">
                <a:solidFill>
                  <a:schemeClr val="dk1"/>
                </a:solidFill>
                <a:effectLst/>
                <a:latin typeface="Arial Black"/>
                <a:ea typeface="Arial Black"/>
                <a:cs typeface="Arial Black"/>
                <a:sym typeface="Arial Black"/>
              </a:rPr>
            </a:br>
            <a:r>
              <a:rPr lang="en-US" sz="1059" b="0" i="0" u="none" strike="noStrike" cap="none" dirty="0" smtClean="0">
                <a:solidFill>
                  <a:schemeClr val="dk1"/>
                </a:solidFill>
                <a:latin typeface="Arial Black"/>
                <a:ea typeface="Arial Black"/>
                <a:cs typeface="Arial Black"/>
                <a:sym typeface="Arial Black"/>
              </a:rPr>
              <a:t>Python </a:t>
            </a:r>
            <a:r>
              <a:rPr lang="en-US" sz="1059" b="0" i="0" u="none" strike="noStrike" cap="none" dirty="0">
                <a:solidFill>
                  <a:schemeClr val="dk1"/>
                </a:solidFill>
                <a:latin typeface="Arial Black"/>
                <a:ea typeface="Arial Black"/>
                <a:cs typeface="Arial Black"/>
                <a:sym typeface="Arial Black"/>
              </a:rPr>
              <a:t>- </a:t>
            </a:r>
            <a:r>
              <a:rPr lang="en-US" sz="1100" b="0" i="0" u="none" strike="noStrike" cap="none" dirty="0">
                <a:solidFill>
                  <a:schemeClr val="dk1"/>
                </a:solidFill>
                <a:latin typeface="Arial Black"/>
                <a:ea typeface="Arial Black"/>
                <a:cs typeface="Arial Black"/>
                <a:sym typeface="Arial Black"/>
              </a:rPr>
              <a:t>Python for Tableau (since 10.2)</a:t>
            </a:r>
          </a:p>
          <a:p>
            <a:pPr marL="0" marR="0" lvl="0" indent="0" algn="l" rtl="0">
              <a:lnSpc>
                <a:spcPct val="90000"/>
              </a:lnSpc>
              <a:spcBef>
                <a:spcPts val="400"/>
              </a:spcBef>
              <a:spcAft>
                <a:spcPts val="0"/>
              </a:spcAft>
              <a:buClr>
                <a:schemeClr val="dk1"/>
              </a:buClr>
              <a:buSzPct val="100000"/>
              <a:buFont typeface="Arial Black"/>
              <a:buNone/>
            </a:pPr>
            <a:r>
              <a:rPr lang="en-US" sz="1100" b="0" i="0" u="none" strike="noStrike" cap="none" dirty="0" smtClean="0">
                <a:solidFill>
                  <a:schemeClr val="dk1"/>
                </a:solidFill>
                <a:latin typeface="Arial Black"/>
                <a:ea typeface="Arial Black"/>
                <a:cs typeface="Arial Black"/>
                <a:sym typeface="Arial Black"/>
              </a:rPr>
              <a:t>Open </a:t>
            </a:r>
            <a:r>
              <a:rPr lang="en-US" sz="1100" b="0" i="0" u="none" strike="noStrike" cap="none" dirty="0">
                <a:solidFill>
                  <a:schemeClr val="dk1"/>
                </a:solidFill>
                <a:latin typeface="Arial Black"/>
                <a:ea typeface="Arial Black"/>
                <a:cs typeface="Arial Black"/>
                <a:sym typeface="Arial Black"/>
              </a:rPr>
              <a:t>source</a:t>
            </a:r>
          </a:p>
          <a:p>
            <a:pPr marL="0" marR="0" lvl="0" indent="0" algn="l" rtl="0">
              <a:lnSpc>
                <a:spcPct val="90000"/>
              </a:lnSpc>
              <a:spcBef>
                <a:spcPts val="400"/>
              </a:spcBef>
              <a:spcAft>
                <a:spcPts val="0"/>
              </a:spcAft>
              <a:buClr>
                <a:schemeClr val="dk1"/>
              </a:buClr>
              <a:buSzPct val="100000"/>
              <a:buFont typeface="Arial Black"/>
              <a:buNone/>
            </a:pPr>
            <a:r>
              <a:rPr lang="en-US" sz="1100" b="0" i="0" u="none" strike="noStrike" cap="none" dirty="0" smtClean="0">
                <a:solidFill>
                  <a:schemeClr val="dk1"/>
                </a:solidFill>
                <a:latin typeface="Arial Black"/>
                <a:ea typeface="Arial Black"/>
                <a:cs typeface="Arial Black"/>
                <a:sym typeface="Arial Black"/>
              </a:rPr>
              <a:t>Owned </a:t>
            </a:r>
            <a:r>
              <a:rPr lang="en-US" sz="1100" b="0" i="0" u="none" strike="noStrike" cap="none" dirty="0">
                <a:solidFill>
                  <a:schemeClr val="dk1"/>
                </a:solidFill>
                <a:latin typeface="Arial Black"/>
                <a:ea typeface="Arial Black"/>
                <a:cs typeface="Arial Black"/>
                <a:sym typeface="Arial Black"/>
              </a:rPr>
              <a:t>by </a:t>
            </a:r>
            <a:r>
              <a:rPr lang="en-US" sz="1100" b="0" i="0" u="none" strike="noStrike" cap="none" dirty="0" smtClean="0">
                <a:solidFill>
                  <a:schemeClr val="dk1"/>
                </a:solidFill>
                <a:latin typeface="Arial Black"/>
                <a:ea typeface="Arial Black"/>
                <a:cs typeface="Arial Black"/>
                <a:sym typeface="Arial Black"/>
              </a:rPr>
              <a:t>Tableau – control – updates – improve quality</a:t>
            </a:r>
            <a:endParaRPr lang="en-US" sz="1100" b="0" i="0" u="none" strike="noStrike" cap="none" dirty="0">
              <a:solidFill>
                <a:schemeClr val="dk1"/>
              </a:solidFill>
              <a:latin typeface="Arial Black"/>
              <a:ea typeface="Arial Black"/>
              <a:cs typeface="Arial Black"/>
              <a:sym typeface="Arial Black"/>
            </a:endParaRPr>
          </a:p>
          <a:p>
            <a:pPr marL="457200" marR="0" lvl="0" indent="-457200" algn="l" rtl="0">
              <a:lnSpc>
                <a:spcPct val="90000"/>
              </a:lnSpc>
              <a:spcBef>
                <a:spcPts val="400"/>
              </a:spcBef>
              <a:spcAft>
                <a:spcPts val="0"/>
              </a:spcAft>
              <a:buClr>
                <a:schemeClr val="dk1"/>
              </a:buClr>
              <a:buSzPct val="100000"/>
              <a:buFont typeface="Arial Black"/>
              <a:buNone/>
            </a:pPr>
            <a:endParaRPr sz="1100" b="0" i="0" u="none" strike="noStrike" cap="none" dirty="0">
              <a:solidFill>
                <a:schemeClr val="dk1"/>
              </a:solidFill>
              <a:latin typeface="Arial Black"/>
              <a:ea typeface="Arial Black"/>
              <a:cs typeface="Arial Black"/>
              <a:sym typeface="Arial Black"/>
            </a:endParaRPr>
          </a:p>
          <a:p>
            <a:pPr marL="0" marR="0" lvl="0" indent="0" algn="l" rtl="0">
              <a:lnSpc>
                <a:spcPct val="90000"/>
              </a:lnSpc>
              <a:spcBef>
                <a:spcPts val="1200"/>
              </a:spcBef>
              <a:spcAft>
                <a:spcPts val="0"/>
              </a:spcAft>
              <a:buClr>
                <a:schemeClr val="dk1"/>
              </a:buClr>
              <a:buSzPct val="25000"/>
              <a:buFont typeface="Arial Black"/>
              <a:buNone/>
            </a:pPr>
            <a:r>
              <a:rPr lang="en-US" sz="1100" b="1" i="0" u="none" strike="noStrike" cap="none" dirty="0" smtClean="0">
                <a:solidFill>
                  <a:schemeClr val="dk1"/>
                </a:solidFill>
                <a:latin typeface="Arial"/>
                <a:ea typeface="Arial"/>
                <a:cs typeface="Arial"/>
                <a:sym typeface="Arial"/>
              </a:rPr>
              <a:t>Bora – </a:t>
            </a:r>
            <a:r>
              <a:rPr lang="en-US" sz="1100" b="1" i="0" u="none" strike="noStrike" cap="none" dirty="0" err="1" smtClean="0">
                <a:solidFill>
                  <a:schemeClr val="dk1"/>
                </a:solidFill>
                <a:latin typeface="Arial"/>
                <a:ea typeface="Arial"/>
                <a:cs typeface="Arial"/>
                <a:sym typeface="Arial"/>
              </a:rPr>
              <a:t>github</a:t>
            </a:r>
            <a:r>
              <a:rPr lang="en-US" sz="1100" b="1" i="0" u="none" strike="noStrike" cap="none" dirty="0" smtClean="0">
                <a:solidFill>
                  <a:schemeClr val="dk1"/>
                </a:solidFill>
                <a:latin typeface="Arial"/>
                <a:ea typeface="Arial"/>
                <a:cs typeface="Arial"/>
                <a:sym typeface="Arial"/>
              </a:rPr>
              <a:t> – more details</a:t>
            </a:r>
            <a:endParaRPr sz="1100" b="1" i="0" u="none" strike="noStrike" cap="none" dirty="0">
              <a:solidFill>
                <a:schemeClr val="dk1"/>
              </a:solidFill>
              <a:latin typeface="Arial"/>
              <a:ea typeface="Arial"/>
              <a:cs typeface="Arial"/>
              <a:sym typeface="Arial"/>
            </a:endParaRPr>
          </a:p>
          <a:p>
            <a:pPr marL="0" marR="0" lvl="0" indent="0" algn="l" rtl="0">
              <a:lnSpc>
                <a:spcPct val="90000"/>
              </a:lnSpc>
              <a:spcBef>
                <a:spcPts val="1200"/>
              </a:spcBef>
              <a:spcAft>
                <a:spcPts val="0"/>
              </a:spcAft>
              <a:buClr>
                <a:schemeClr val="dk1"/>
              </a:buClr>
              <a:buSzPct val="25000"/>
              <a:buFont typeface="Arial Black"/>
              <a:buNone/>
            </a:pPr>
            <a:endParaRPr sz="1100" b="1" i="0" u="none" strike="noStrike" cap="none" dirty="0">
              <a:solidFill>
                <a:schemeClr val="dk1"/>
              </a:solidFill>
              <a:latin typeface="Arial"/>
              <a:ea typeface="Arial"/>
              <a:cs typeface="Arial"/>
              <a:sym typeface="Arial"/>
            </a:endParaRPr>
          </a:p>
          <a:p>
            <a:pPr marL="457200" marR="0" lvl="0" indent="-457200" algn="l" rtl="0">
              <a:lnSpc>
                <a:spcPct val="90000"/>
              </a:lnSpc>
              <a:spcBef>
                <a:spcPts val="0"/>
              </a:spcBef>
              <a:spcAft>
                <a:spcPts val="0"/>
              </a:spcAft>
              <a:buClr>
                <a:schemeClr val="dk1"/>
              </a:buClr>
              <a:buSzPct val="100000"/>
              <a:buFont typeface="Arial Black"/>
              <a:buNone/>
            </a:pPr>
            <a:endParaRPr sz="1100" b="0" i="0" u="none" strike="noStrike" cap="none" dirty="0">
              <a:solidFill>
                <a:schemeClr val="dk1"/>
              </a:solidFill>
              <a:latin typeface="Arial Black"/>
              <a:ea typeface="Arial Black"/>
              <a:cs typeface="Arial Black"/>
              <a:sym typeface="Arial Black"/>
            </a:endParaRPr>
          </a:p>
          <a:p>
            <a:pPr marL="0" marR="0" lvl="0" indent="0" algn="l" rtl="0">
              <a:lnSpc>
                <a:spcPct val="90000"/>
              </a:lnSpc>
              <a:spcBef>
                <a:spcPts val="400"/>
              </a:spcBef>
              <a:spcAft>
                <a:spcPts val="0"/>
              </a:spcAft>
              <a:buClr>
                <a:schemeClr val="dk1"/>
              </a:buClr>
              <a:buSzPct val="96272"/>
              <a:buFont typeface="Arial Black"/>
              <a:buNone/>
            </a:pPr>
            <a:endParaRPr sz="1059" b="0" i="0" u="none" strike="noStrike" cap="none" dirty="0">
              <a:solidFill>
                <a:schemeClr val="dk1"/>
              </a:solidFill>
              <a:latin typeface="Arial Black"/>
              <a:ea typeface="Arial Black"/>
              <a:cs typeface="Arial Black"/>
              <a:sym typeface="Arial Black"/>
            </a:endParaRPr>
          </a:p>
        </p:txBody>
      </p:sp>
      <p:sp>
        <p:nvSpPr>
          <p:cNvPr id="257" name="Shape 257"/>
          <p:cNvSpPr txBox="1">
            <a:spLocks noGrp="1"/>
          </p:cNvSpPr>
          <p:nvPr>
            <p:ph type="sldNum" idx="12"/>
          </p:nvPr>
        </p:nvSpPr>
        <p:spPr>
          <a:xfrm>
            <a:off x="5909307" y="8685213"/>
            <a:ext cx="947103"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6" name="Shape 266"/>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rgbClr val="000000"/>
              </a:buClr>
              <a:buSzPct val="25000"/>
              <a:buFont typeface="Arial Black"/>
              <a:buNone/>
            </a:pPr>
            <a:r>
              <a:rPr lang="en-US" sz="1059" b="0" i="0" u="none" strike="noStrike" cap="none">
                <a:solidFill>
                  <a:srgbClr val="000000"/>
                </a:solidFill>
                <a:latin typeface="Arial Black"/>
                <a:ea typeface="Arial Black"/>
                <a:cs typeface="Arial Black"/>
                <a:sym typeface="Arial Black"/>
              </a:rPr>
              <a:t>Mo</a:t>
            </a:r>
          </a:p>
          <a:p>
            <a:pPr marL="0" marR="0" lvl="0" indent="0" algn="l" rtl="0">
              <a:lnSpc>
                <a:spcPct val="90000"/>
              </a:lnSpc>
              <a:spcBef>
                <a:spcPts val="0"/>
              </a:spcBef>
              <a:spcAft>
                <a:spcPts val="0"/>
              </a:spcAft>
              <a:buClr>
                <a:schemeClr val="dk1"/>
              </a:buClr>
              <a:buSzPct val="25000"/>
              <a:buFont typeface="Arial Black"/>
              <a:buNone/>
            </a:pPr>
            <a:endParaRPr sz="1059" b="0" i="0" u="none" strike="noStrike" cap="none">
              <a:solidFill>
                <a:srgbClr val="000000"/>
              </a:solidFill>
              <a:latin typeface="Arial Black"/>
              <a:ea typeface="Arial Black"/>
              <a:cs typeface="Arial Black"/>
              <a:sym typeface="Arial Black"/>
            </a:endParaRPr>
          </a:p>
          <a:p>
            <a:pPr marL="0" marR="0" lvl="0" indent="0" algn="l" rtl="0">
              <a:lnSpc>
                <a:spcPct val="90000"/>
              </a:lnSpc>
              <a:spcBef>
                <a:spcPts val="0"/>
              </a:spcBef>
              <a:spcAft>
                <a:spcPts val="0"/>
              </a:spcAft>
              <a:buClr>
                <a:srgbClr val="000000"/>
              </a:buClr>
              <a:buSzPct val="25000"/>
              <a:buFont typeface="Arial Black"/>
              <a:buNone/>
            </a:pPr>
            <a:r>
              <a:rPr lang="en-US" sz="1059" b="0" i="0" u="none" strike="noStrike" cap="none">
                <a:solidFill>
                  <a:srgbClr val="000000"/>
                </a:solidFill>
                <a:latin typeface="Arial Black"/>
                <a:ea typeface="Arial Black"/>
                <a:cs typeface="Arial Black"/>
                <a:sym typeface="Arial Black"/>
              </a:rPr>
              <a:t>What are we going to be doing for the next 2 hours?</a:t>
            </a:r>
          </a:p>
        </p:txBody>
      </p:sp>
      <p:sp>
        <p:nvSpPr>
          <p:cNvPr id="267" name="Shape 267"/>
          <p:cNvSpPr txBox="1">
            <a:spLocks noGrp="1"/>
          </p:cNvSpPr>
          <p:nvPr>
            <p:ph type="hdr" idx="3"/>
          </p:nvPr>
        </p:nvSpPr>
        <p:spPr>
          <a:xfrm>
            <a:off x="0" y="0"/>
            <a:ext cx="2971799" cy="457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Tableau Conference 2016</a:t>
            </a:r>
          </a:p>
        </p:txBody>
      </p:sp>
      <p:sp>
        <p:nvSpPr>
          <p:cNvPr id="268" name="Shape 268"/>
          <p:cNvSpPr txBox="1">
            <a:spLocks noGrp="1"/>
          </p:cNvSpPr>
          <p:nvPr>
            <p:ph type="ftr" idx="11"/>
          </p:nvPr>
        </p:nvSpPr>
        <p:spPr>
          <a:xfrm>
            <a:off x="0" y="8686800"/>
            <a:ext cx="5920800" cy="356099"/>
          </a:xfrm>
          <a:prstGeom prst="rect">
            <a:avLst/>
          </a:prstGeom>
          <a:noFill/>
          <a:ln>
            <a:noFill/>
          </a:ln>
        </p:spPr>
        <p:txBody>
          <a:bodyPr wrap="square" lIns="91425" tIns="45700" rIns="91425" bIns="45700" anchor="b" anchorCtr="0">
            <a:noAutofit/>
          </a:bodyPr>
          <a:lstStyle/>
          <a:p>
            <a:pPr marL="571500" marR="0" lvl="0" indent="0" algn="l" rtl="0">
              <a:lnSpc>
                <a:spcPct val="100000"/>
              </a:lnSpc>
              <a:spcBef>
                <a:spcPts val="0"/>
              </a:spcBef>
              <a:spcAft>
                <a:spcPts val="0"/>
              </a:spcAft>
              <a:buClr>
                <a:srgbClr val="000000"/>
              </a:buClr>
              <a:buSzPct val="25000"/>
              <a:buFont typeface="Arial"/>
              <a:buNone/>
            </a:pPr>
            <a:r>
              <a:rPr lang="en-US" sz="400" b="0" i="0" u="none" strike="noStrike" cap="none">
                <a:solidFill>
                  <a:srgbClr val="000000"/>
                </a:solidFill>
                <a:latin typeface="Arial"/>
                <a:ea typeface="Arial"/>
                <a:cs typeface="Arial"/>
                <a:sym typeface="Arial"/>
              </a:rPr>
              <a:t>© 2016 Tableau Software. All rights reserved. </a:t>
            </a:r>
          </a:p>
        </p:txBody>
      </p:sp>
      <p:sp>
        <p:nvSpPr>
          <p:cNvPr id="269" name="Shape 269"/>
          <p:cNvSpPr txBox="1">
            <a:spLocks noGrp="1"/>
          </p:cNvSpPr>
          <p:nvPr>
            <p:ph type="dt" idx="10"/>
          </p:nvPr>
        </p:nvSpPr>
        <p:spPr>
          <a:xfrm>
            <a:off x="3884612" y="0"/>
            <a:ext cx="2971799" cy="45720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5/9/2017 10:09 AM</a:t>
            </a:r>
          </a:p>
        </p:txBody>
      </p:sp>
      <p:sp>
        <p:nvSpPr>
          <p:cNvPr id="270" name="Shape 270"/>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200" b="0" i="0" u="none" strike="noStrike" cap="none">
                <a:solidFill>
                  <a:schemeClr val="lt1"/>
                </a:solidFill>
                <a:latin typeface="Arial"/>
                <a:ea typeface="Arial"/>
                <a:cs typeface="Arial"/>
                <a:sym typeface="Arial"/>
              </a:rPr>
              <a:t>13</a:t>
            </a:fld>
            <a:endParaRPr lang="en-US" sz="1200" b="0" i="0" u="none" strike="noStrike" cap="none">
              <a:solidFill>
                <a:schemeClr val="lt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5" name="Shape 275"/>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400"/>
              </a:spcBef>
              <a:spcAft>
                <a:spcPts val="0"/>
              </a:spcAft>
              <a:buClr>
                <a:schemeClr val="dk1"/>
              </a:buClr>
              <a:buSzPct val="25000"/>
              <a:buFont typeface="Arial Black"/>
              <a:buNone/>
            </a:pPr>
            <a:r>
              <a:rPr lang="en-US" sz="1059" i="0" u="none" strike="noStrike" cap="none" dirty="0">
                <a:solidFill>
                  <a:schemeClr val="dk1"/>
                </a:solidFill>
                <a:latin typeface="Arial"/>
                <a:ea typeface="Arial"/>
                <a:cs typeface="Arial"/>
                <a:sym typeface="Arial"/>
              </a:rPr>
              <a:t>Mo</a:t>
            </a:r>
          </a:p>
          <a:p>
            <a:pPr marL="0" marR="0" lvl="0" indent="0" algn="l" rtl="0">
              <a:lnSpc>
                <a:spcPct val="90000"/>
              </a:lnSpc>
              <a:spcBef>
                <a:spcPts val="400"/>
              </a:spcBef>
              <a:spcAft>
                <a:spcPts val="0"/>
              </a:spcAft>
              <a:buClr>
                <a:schemeClr val="dk1"/>
              </a:buClr>
              <a:buSzPct val="25000"/>
              <a:buFont typeface="Arial Black"/>
              <a:buNone/>
            </a:pPr>
            <a:endParaRPr sz="1059" i="0" u="none" strike="noStrike" cap="none" dirty="0">
              <a:solidFill>
                <a:schemeClr val="dk1"/>
              </a:solidFill>
              <a:latin typeface="Arial"/>
              <a:ea typeface="Arial"/>
              <a:cs typeface="Arial"/>
              <a:sym typeface="Arial"/>
            </a:endParaRPr>
          </a:p>
          <a:p>
            <a:pPr marL="0" marR="0" lvl="0" indent="0" algn="l" rtl="0">
              <a:lnSpc>
                <a:spcPct val="90000"/>
              </a:lnSpc>
              <a:spcBef>
                <a:spcPts val="400"/>
              </a:spcBef>
              <a:spcAft>
                <a:spcPts val="0"/>
              </a:spcAft>
              <a:buClr>
                <a:schemeClr val="dk1"/>
              </a:buClr>
              <a:buSzPct val="25000"/>
              <a:buFont typeface="Arial Black"/>
              <a:buNone/>
            </a:pPr>
            <a:r>
              <a:rPr lang="en-US" dirty="0">
                <a:latin typeface="Arial"/>
                <a:ea typeface="Arial"/>
                <a:cs typeface="Arial"/>
                <a:sym typeface="Arial"/>
              </a:rPr>
              <a:t>All topics come from challenges we commonly see customers run into on a </a:t>
            </a:r>
            <a:r>
              <a:rPr lang="en-US" dirty="0" smtClean="0">
                <a:latin typeface="Arial"/>
                <a:ea typeface="Arial"/>
                <a:cs typeface="Arial"/>
                <a:sym typeface="Arial"/>
              </a:rPr>
              <a:t>regular </a:t>
            </a:r>
            <a:r>
              <a:rPr lang="en-US" dirty="0">
                <a:latin typeface="Arial"/>
                <a:ea typeface="Arial"/>
                <a:cs typeface="Arial"/>
                <a:sym typeface="Arial"/>
              </a:rPr>
              <a:t>basis. We really want to help you address those issues.</a:t>
            </a:r>
          </a:p>
          <a:p>
            <a:pPr marL="0" marR="0" lvl="0" indent="0" algn="l" rtl="0">
              <a:lnSpc>
                <a:spcPct val="90000"/>
              </a:lnSpc>
              <a:spcBef>
                <a:spcPts val="400"/>
              </a:spcBef>
              <a:spcAft>
                <a:spcPts val="0"/>
              </a:spcAft>
              <a:buClr>
                <a:schemeClr val="dk1"/>
              </a:buClr>
              <a:buSzPct val="25000"/>
              <a:buFont typeface="Arial Black"/>
              <a:buNone/>
            </a:pPr>
            <a:endParaRPr dirty="0">
              <a:latin typeface="Arial"/>
              <a:ea typeface="Arial"/>
              <a:cs typeface="Arial"/>
              <a:sym typeface="Arial"/>
            </a:endParaRPr>
          </a:p>
          <a:p>
            <a:pPr marL="0" marR="0" lvl="0" indent="0" algn="l" rtl="0">
              <a:lnSpc>
                <a:spcPct val="90000"/>
              </a:lnSpc>
              <a:spcBef>
                <a:spcPts val="400"/>
              </a:spcBef>
              <a:spcAft>
                <a:spcPts val="0"/>
              </a:spcAft>
              <a:buClr>
                <a:schemeClr val="dk1"/>
              </a:buClr>
              <a:buSzPct val="25000"/>
              <a:buFont typeface="Arial Black"/>
              <a:buNone/>
            </a:pPr>
            <a:r>
              <a:rPr lang="en-US" dirty="0">
                <a:latin typeface="Arial"/>
                <a:ea typeface="Arial"/>
                <a:cs typeface="Arial"/>
                <a:sym typeface="Arial"/>
              </a:rPr>
              <a:t>Real world use cases &amp; customer examples:</a:t>
            </a:r>
          </a:p>
          <a:p>
            <a:pPr marL="0" marR="0" lvl="0" indent="0" algn="l" rtl="0">
              <a:lnSpc>
                <a:spcPct val="90000"/>
              </a:lnSpc>
              <a:spcBef>
                <a:spcPts val="400"/>
              </a:spcBef>
              <a:spcAft>
                <a:spcPts val="0"/>
              </a:spcAft>
              <a:buClr>
                <a:schemeClr val="dk1"/>
              </a:buClr>
              <a:buSzPct val="25000"/>
              <a:buFont typeface="Arial Black"/>
              <a:buNone/>
            </a:pPr>
            <a:endParaRPr dirty="0">
              <a:latin typeface="Arial"/>
              <a:ea typeface="Arial"/>
              <a:cs typeface="Arial"/>
              <a:sym typeface="Arial"/>
            </a:endParaRPr>
          </a:p>
          <a:p>
            <a:pPr marL="0" marR="0" lvl="0" indent="0" algn="l" rtl="0">
              <a:lnSpc>
                <a:spcPct val="90000"/>
              </a:lnSpc>
              <a:spcBef>
                <a:spcPts val="400"/>
              </a:spcBef>
              <a:spcAft>
                <a:spcPts val="0"/>
              </a:spcAft>
              <a:buClr>
                <a:schemeClr val="dk1"/>
              </a:buClr>
              <a:buSzPct val="25000"/>
              <a:buFont typeface="Arial Black"/>
              <a:buNone/>
            </a:pPr>
            <a:r>
              <a:rPr lang="en-US" b="1" dirty="0">
                <a:latin typeface="Arial"/>
                <a:ea typeface="Arial"/>
                <a:cs typeface="Arial"/>
                <a:sym typeface="Arial"/>
              </a:rPr>
              <a:t>Outliers</a:t>
            </a:r>
            <a:r>
              <a:rPr lang="en-US" dirty="0">
                <a:latin typeface="Arial"/>
                <a:ea typeface="Arial"/>
                <a:cs typeface="Arial"/>
                <a:sym typeface="Arial"/>
              </a:rPr>
              <a:t> - more and more data being collected every day, </a:t>
            </a:r>
            <a:r>
              <a:rPr lang="en-US" dirty="0" err="1" smtClean="0">
                <a:latin typeface="Arial"/>
                <a:ea typeface="Arial"/>
                <a:cs typeface="Arial"/>
                <a:sym typeface="Arial"/>
              </a:rPr>
              <a:t>fromIOT</a:t>
            </a:r>
            <a:r>
              <a:rPr lang="en-US" dirty="0" smtClean="0">
                <a:latin typeface="Arial"/>
                <a:ea typeface="Arial"/>
                <a:cs typeface="Arial"/>
                <a:sym typeface="Arial"/>
              </a:rPr>
              <a:t> infrastructures from sensors, </a:t>
            </a:r>
            <a:r>
              <a:rPr lang="en-US" dirty="0">
                <a:latin typeface="Arial"/>
                <a:ea typeface="Arial"/>
                <a:cs typeface="Arial"/>
                <a:sym typeface="Arial"/>
              </a:rPr>
              <a:t>people want to be able to detect </a:t>
            </a:r>
            <a:r>
              <a:rPr lang="en-US" dirty="0" smtClean="0">
                <a:latin typeface="Arial"/>
                <a:ea typeface="Arial"/>
                <a:cs typeface="Arial"/>
                <a:sym typeface="Arial"/>
              </a:rPr>
              <a:t>aberrations</a:t>
            </a:r>
            <a:r>
              <a:rPr lang="en-US" baseline="0" dirty="0" smtClean="0">
                <a:latin typeface="Arial"/>
                <a:ea typeface="Arial"/>
                <a:cs typeface="Arial"/>
                <a:sym typeface="Arial"/>
              </a:rPr>
              <a:t> as they happen and </a:t>
            </a:r>
            <a:r>
              <a:rPr lang="en-US" dirty="0" smtClean="0">
                <a:latin typeface="Arial"/>
                <a:ea typeface="Arial"/>
                <a:cs typeface="Arial"/>
                <a:sym typeface="Arial"/>
              </a:rPr>
              <a:t>take </a:t>
            </a:r>
            <a:r>
              <a:rPr lang="en-US" dirty="0">
                <a:latin typeface="Arial"/>
                <a:ea typeface="Arial"/>
                <a:cs typeface="Arial"/>
                <a:sym typeface="Arial"/>
              </a:rPr>
              <a:t>action, </a:t>
            </a:r>
            <a:r>
              <a:rPr lang="en-US" dirty="0" smtClean="0">
                <a:latin typeface="Arial"/>
                <a:ea typeface="Arial"/>
                <a:cs typeface="Arial"/>
                <a:sym typeface="Arial"/>
              </a:rPr>
              <a:t>Is one</a:t>
            </a:r>
            <a:r>
              <a:rPr lang="en-US" baseline="0" dirty="0" smtClean="0">
                <a:latin typeface="Arial"/>
                <a:ea typeface="Arial"/>
                <a:cs typeface="Arial"/>
                <a:sym typeface="Arial"/>
              </a:rPr>
              <a:t> </a:t>
            </a:r>
            <a:r>
              <a:rPr lang="en-US" dirty="0" smtClean="0">
                <a:latin typeface="Arial"/>
                <a:ea typeface="Arial"/>
                <a:cs typeface="Arial"/>
                <a:sym typeface="Arial"/>
              </a:rPr>
              <a:t>turbine overheating</a:t>
            </a:r>
            <a:r>
              <a:rPr lang="en-US" dirty="0">
                <a:latin typeface="Arial"/>
                <a:ea typeface="Arial"/>
                <a:cs typeface="Arial"/>
                <a:sym typeface="Arial"/>
              </a:rPr>
              <a:t>, or </a:t>
            </a:r>
            <a:r>
              <a:rPr lang="en-US" dirty="0" smtClean="0">
                <a:latin typeface="Arial"/>
                <a:ea typeface="Arial"/>
                <a:cs typeface="Arial"/>
                <a:sym typeface="Arial"/>
              </a:rPr>
              <a:t>are micro movements a </a:t>
            </a:r>
            <a:r>
              <a:rPr lang="en-US" dirty="0">
                <a:latin typeface="Arial"/>
                <a:ea typeface="Arial"/>
                <a:cs typeface="Arial"/>
                <a:sym typeface="Arial"/>
              </a:rPr>
              <a:t>suspension bridge </a:t>
            </a:r>
            <a:r>
              <a:rPr lang="en-US" dirty="0" smtClean="0">
                <a:latin typeface="Arial"/>
                <a:ea typeface="Arial"/>
                <a:cs typeface="Arial"/>
                <a:sym typeface="Arial"/>
              </a:rPr>
              <a:t>out of the norm...     </a:t>
            </a:r>
            <a:endParaRPr lang="en-US" dirty="0">
              <a:latin typeface="Arial"/>
              <a:ea typeface="Arial"/>
              <a:cs typeface="Arial"/>
              <a:sym typeface="Arial"/>
            </a:endParaRPr>
          </a:p>
          <a:p>
            <a:pPr marL="0" marR="0" lvl="0" indent="0" algn="l" rtl="0">
              <a:lnSpc>
                <a:spcPct val="90000"/>
              </a:lnSpc>
              <a:spcBef>
                <a:spcPts val="400"/>
              </a:spcBef>
              <a:spcAft>
                <a:spcPts val="0"/>
              </a:spcAft>
              <a:buClr>
                <a:schemeClr val="dk1"/>
              </a:buClr>
              <a:buSzPct val="25000"/>
              <a:buFont typeface="Arial Black"/>
              <a:buNone/>
            </a:pPr>
            <a:endParaRPr dirty="0">
              <a:latin typeface="Arial"/>
              <a:ea typeface="Arial"/>
              <a:cs typeface="Arial"/>
              <a:sym typeface="Arial"/>
            </a:endParaRPr>
          </a:p>
          <a:p>
            <a:pPr marL="0" marR="0" lvl="0" indent="0" algn="l" rtl="0">
              <a:lnSpc>
                <a:spcPct val="90000"/>
              </a:lnSpc>
              <a:spcBef>
                <a:spcPts val="400"/>
              </a:spcBef>
              <a:spcAft>
                <a:spcPts val="0"/>
              </a:spcAft>
              <a:buClr>
                <a:schemeClr val="dk1"/>
              </a:buClr>
              <a:buSzPct val="25000"/>
              <a:buFont typeface="Arial Black"/>
              <a:buNone/>
            </a:pPr>
            <a:r>
              <a:rPr lang="en-US" b="1" dirty="0">
                <a:latin typeface="Arial"/>
                <a:ea typeface="Arial"/>
                <a:cs typeface="Arial"/>
                <a:sym typeface="Arial"/>
              </a:rPr>
              <a:t>Clustering</a:t>
            </a:r>
            <a:r>
              <a:rPr lang="en-US" dirty="0">
                <a:latin typeface="Arial"/>
                <a:ea typeface="Arial"/>
                <a:cs typeface="Arial"/>
                <a:sym typeface="Arial"/>
              </a:rPr>
              <a:t> - segment customers to A* customers that they should contact, which customers waste time. </a:t>
            </a:r>
          </a:p>
          <a:p>
            <a:pPr marL="0" marR="0" lvl="0" indent="0" algn="l" rtl="0">
              <a:lnSpc>
                <a:spcPct val="90000"/>
              </a:lnSpc>
              <a:spcBef>
                <a:spcPts val="400"/>
              </a:spcBef>
              <a:spcAft>
                <a:spcPts val="0"/>
              </a:spcAft>
              <a:buClr>
                <a:schemeClr val="dk1"/>
              </a:buClr>
              <a:buSzPct val="25000"/>
              <a:buFont typeface="Arial Black"/>
              <a:buNone/>
            </a:pPr>
            <a:endParaRPr dirty="0">
              <a:latin typeface="Arial"/>
              <a:ea typeface="Arial"/>
              <a:cs typeface="Arial"/>
              <a:sym typeface="Arial"/>
            </a:endParaRPr>
          </a:p>
          <a:p>
            <a:pPr marL="0" marR="0" lvl="0" indent="0" algn="l" rtl="0">
              <a:lnSpc>
                <a:spcPct val="90000"/>
              </a:lnSpc>
              <a:spcBef>
                <a:spcPts val="400"/>
              </a:spcBef>
              <a:spcAft>
                <a:spcPts val="0"/>
              </a:spcAft>
              <a:buClr>
                <a:schemeClr val="dk1"/>
              </a:buClr>
              <a:buSzPct val="25000"/>
              <a:buFont typeface="Arial Black"/>
              <a:buNone/>
            </a:pPr>
            <a:r>
              <a:rPr lang="en-US" b="1" dirty="0">
                <a:latin typeface="Arial"/>
                <a:ea typeface="Arial"/>
                <a:cs typeface="Arial"/>
                <a:sym typeface="Arial"/>
              </a:rPr>
              <a:t>Sentiment Analysis</a:t>
            </a:r>
            <a:r>
              <a:rPr lang="en-US" dirty="0">
                <a:latin typeface="Arial"/>
                <a:ea typeface="Arial"/>
                <a:cs typeface="Arial"/>
                <a:sym typeface="Arial"/>
              </a:rPr>
              <a:t> - this is really </a:t>
            </a:r>
            <a:r>
              <a:rPr lang="en-US" dirty="0" smtClean="0">
                <a:latin typeface="Arial"/>
                <a:ea typeface="Arial"/>
                <a:cs typeface="Arial"/>
                <a:sym typeface="Arial"/>
              </a:rPr>
              <a:t>with the rise of social media, it’s so easy today to gather customer feedback and very useful to quickly</a:t>
            </a:r>
            <a:r>
              <a:rPr lang="en-US" baseline="0" dirty="0" smtClean="0">
                <a:latin typeface="Arial"/>
                <a:ea typeface="Arial"/>
                <a:cs typeface="Arial"/>
                <a:sym typeface="Arial"/>
              </a:rPr>
              <a:t> spot those negative ones to take actions against</a:t>
            </a:r>
            <a:r>
              <a:rPr lang="en-US" dirty="0" smtClean="0">
                <a:latin typeface="Arial"/>
                <a:ea typeface="Arial"/>
                <a:cs typeface="Arial"/>
                <a:sym typeface="Arial"/>
              </a:rPr>
              <a:t> </a:t>
            </a:r>
            <a:endParaRPr lang="en-US" dirty="0">
              <a:latin typeface="Arial"/>
              <a:ea typeface="Arial"/>
              <a:cs typeface="Arial"/>
              <a:sym typeface="Arial"/>
            </a:endParaRPr>
          </a:p>
          <a:p>
            <a:pPr marL="0" marR="0" lvl="0" indent="0" algn="l" rtl="0">
              <a:lnSpc>
                <a:spcPct val="90000"/>
              </a:lnSpc>
              <a:spcBef>
                <a:spcPts val="400"/>
              </a:spcBef>
              <a:spcAft>
                <a:spcPts val="0"/>
              </a:spcAft>
              <a:buClr>
                <a:schemeClr val="dk1"/>
              </a:buClr>
              <a:buSzPct val="25000"/>
              <a:buFont typeface="Arial Black"/>
              <a:buNone/>
            </a:pPr>
            <a:endParaRPr dirty="0">
              <a:latin typeface="Arial"/>
              <a:ea typeface="Arial"/>
              <a:cs typeface="Arial"/>
              <a:sym typeface="Arial"/>
            </a:endParaRPr>
          </a:p>
          <a:p>
            <a:pPr marL="0" marR="0" lvl="0" indent="0" algn="l" rtl="0">
              <a:lnSpc>
                <a:spcPct val="90000"/>
              </a:lnSpc>
              <a:spcBef>
                <a:spcPts val="400"/>
              </a:spcBef>
              <a:spcAft>
                <a:spcPts val="0"/>
              </a:spcAft>
              <a:buClr>
                <a:schemeClr val="dk1"/>
              </a:buClr>
              <a:buSzPct val="25000"/>
              <a:buFont typeface="Arial Black"/>
              <a:buNone/>
            </a:pPr>
            <a:r>
              <a:rPr lang="en-US" b="1" dirty="0">
                <a:latin typeface="Arial"/>
                <a:ea typeface="Arial"/>
                <a:cs typeface="Arial"/>
                <a:sym typeface="Arial"/>
              </a:rPr>
              <a:t>Regression</a:t>
            </a:r>
            <a:r>
              <a:rPr lang="en-US" dirty="0">
                <a:latin typeface="Arial"/>
                <a:ea typeface="Arial"/>
                <a:cs typeface="Arial"/>
                <a:sym typeface="Arial"/>
              </a:rPr>
              <a:t> - we all want to be able to predict the future. collect a lot of data but don’t know what affects success (revenue), which of the key variables that we’re collecting have the biggest impact. customers from a specific age group likely to buy our product than others.  </a:t>
            </a:r>
            <a:endParaRPr lang="en-US" dirty="0" smtClean="0">
              <a:latin typeface="Arial"/>
              <a:ea typeface="Arial"/>
              <a:cs typeface="Arial"/>
              <a:sym typeface="Arial"/>
            </a:endParaRPr>
          </a:p>
          <a:p>
            <a:pPr marL="0" marR="0" lvl="0" indent="0" algn="l" rtl="0">
              <a:lnSpc>
                <a:spcPct val="90000"/>
              </a:lnSpc>
              <a:spcBef>
                <a:spcPts val="400"/>
              </a:spcBef>
              <a:spcAft>
                <a:spcPts val="0"/>
              </a:spcAft>
              <a:buClr>
                <a:schemeClr val="dk1"/>
              </a:buClr>
              <a:buSzPct val="25000"/>
              <a:buFont typeface="Arial Black"/>
              <a:buNone/>
            </a:pPr>
            <a:endParaRPr lang="en-US" dirty="0" smtClean="0">
              <a:latin typeface="Arial"/>
              <a:ea typeface="Arial"/>
              <a:cs typeface="Arial"/>
              <a:sym typeface="Arial"/>
            </a:endParaRPr>
          </a:p>
          <a:p>
            <a:pPr marL="0" marR="0" lvl="0" indent="0" algn="l" rtl="0">
              <a:lnSpc>
                <a:spcPct val="90000"/>
              </a:lnSpc>
              <a:spcBef>
                <a:spcPts val="400"/>
              </a:spcBef>
              <a:spcAft>
                <a:spcPts val="0"/>
              </a:spcAft>
              <a:buClr>
                <a:schemeClr val="dk1"/>
              </a:buClr>
              <a:buSzPct val="25000"/>
              <a:buFont typeface="Arial Black"/>
              <a:buNone/>
            </a:pPr>
            <a:r>
              <a:rPr lang="en-US" dirty="0" smtClean="0">
                <a:latin typeface="Arial"/>
                <a:ea typeface="Arial"/>
                <a:cs typeface="Arial"/>
                <a:sym typeface="Arial"/>
              </a:rPr>
              <a:t>Tableau Server / security</a:t>
            </a:r>
            <a:endParaRPr lang="en-US" dirty="0">
              <a:latin typeface="Arial"/>
              <a:ea typeface="Arial"/>
              <a:cs typeface="Arial"/>
              <a:sym typeface="Arial"/>
            </a:endParaRPr>
          </a:p>
        </p:txBody>
      </p:sp>
      <p:sp>
        <p:nvSpPr>
          <p:cNvPr id="276" name="Shape 276"/>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14</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3" name="Shape 283"/>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rgbClr val="000000"/>
              </a:buClr>
              <a:buSzPct val="25000"/>
              <a:buFont typeface="Arial Black"/>
              <a:buNone/>
            </a:pPr>
            <a:r>
              <a:rPr lang="en-US" sz="1059" b="0" i="0" u="none" strike="noStrike" cap="none" dirty="0" smtClean="0">
                <a:solidFill>
                  <a:srgbClr val="000000"/>
                </a:solidFill>
                <a:latin typeface="Arial Black"/>
                <a:ea typeface="Arial Black"/>
                <a:cs typeface="Arial Black"/>
                <a:sym typeface="Arial Black"/>
              </a:rPr>
              <a:t>Mo</a:t>
            </a:r>
            <a:endParaRPr lang="en-US" dirty="0">
              <a:solidFill>
                <a:srgbClr val="000000"/>
              </a:solidFill>
            </a:endParaRPr>
          </a:p>
        </p:txBody>
      </p:sp>
      <p:sp>
        <p:nvSpPr>
          <p:cNvPr id="284" name="Shape 284"/>
          <p:cNvSpPr txBox="1">
            <a:spLocks noGrp="1"/>
          </p:cNvSpPr>
          <p:nvPr>
            <p:ph type="hdr" idx="3"/>
          </p:nvPr>
        </p:nvSpPr>
        <p:spPr>
          <a:xfrm>
            <a:off x="0" y="0"/>
            <a:ext cx="2971799" cy="457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Tableau Conference 2016</a:t>
            </a:r>
          </a:p>
        </p:txBody>
      </p:sp>
      <p:sp>
        <p:nvSpPr>
          <p:cNvPr id="285" name="Shape 285"/>
          <p:cNvSpPr txBox="1">
            <a:spLocks noGrp="1"/>
          </p:cNvSpPr>
          <p:nvPr>
            <p:ph type="ftr" idx="11"/>
          </p:nvPr>
        </p:nvSpPr>
        <p:spPr>
          <a:xfrm>
            <a:off x="0" y="8686800"/>
            <a:ext cx="5920800" cy="356099"/>
          </a:xfrm>
          <a:prstGeom prst="rect">
            <a:avLst/>
          </a:prstGeom>
          <a:noFill/>
          <a:ln>
            <a:noFill/>
          </a:ln>
        </p:spPr>
        <p:txBody>
          <a:bodyPr wrap="square" lIns="91425" tIns="45700" rIns="91425" bIns="45700" anchor="b" anchorCtr="0">
            <a:noAutofit/>
          </a:bodyPr>
          <a:lstStyle/>
          <a:p>
            <a:pPr marL="571500" marR="0" lvl="0" indent="0" algn="l" rtl="0">
              <a:lnSpc>
                <a:spcPct val="100000"/>
              </a:lnSpc>
              <a:spcBef>
                <a:spcPts val="0"/>
              </a:spcBef>
              <a:spcAft>
                <a:spcPts val="0"/>
              </a:spcAft>
              <a:buClr>
                <a:srgbClr val="000000"/>
              </a:buClr>
              <a:buSzPct val="25000"/>
              <a:buFont typeface="Arial"/>
              <a:buNone/>
            </a:pPr>
            <a:r>
              <a:rPr lang="en-US" sz="400" b="0" i="0" u="none" strike="noStrike" cap="none">
                <a:solidFill>
                  <a:srgbClr val="000000"/>
                </a:solidFill>
                <a:latin typeface="Arial"/>
                <a:ea typeface="Arial"/>
                <a:cs typeface="Arial"/>
                <a:sym typeface="Arial"/>
              </a:rPr>
              <a:t>© 2016 Tableau Software. All rights reserved. </a:t>
            </a:r>
          </a:p>
        </p:txBody>
      </p:sp>
      <p:sp>
        <p:nvSpPr>
          <p:cNvPr id="286" name="Shape 286"/>
          <p:cNvSpPr txBox="1">
            <a:spLocks noGrp="1"/>
          </p:cNvSpPr>
          <p:nvPr>
            <p:ph type="dt" idx="10"/>
          </p:nvPr>
        </p:nvSpPr>
        <p:spPr>
          <a:xfrm>
            <a:off x="3884612" y="0"/>
            <a:ext cx="2971799" cy="45720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5/9/2017 10:09 AM</a:t>
            </a:r>
          </a:p>
        </p:txBody>
      </p:sp>
      <p:sp>
        <p:nvSpPr>
          <p:cNvPr id="287" name="Shape 287"/>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200" b="0" i="0" u="none" strike="noStrike" cap="none">
                <a:solidFill>
                  <a:schemeClr val="lt1"/>
                </a:solidFill>
                <a:latin typeface="Arial"/>
                <a:ea typeface="Arial"/>
                <a:cs typeface="Arial"/>
                <a:sym typeface="Arial"/>
              </a:rPr>
              <a:t>15</a:t>
            </a:fld>
            <a:endParaRPr lang="en-US" sz="1200" b="0" i="0" u="none" strike="noStrike" cap="none">
              <a:solidFill>
                <a:schemeClr val="lt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2" name="Shape 29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Black"/>
              <a:buNone/>
            </a:pPr>
            <a:r>
              <a:rPr lang="en-US" dirty="0"/>
              <a:t>Mo</a:t>
            </a:r>
          </a:p>
          <a:p>
            <a:pPr marL="0" marR="0" lvl="0" indent="0" algn="l" rtl="0">
              <a:lnSpc>
                <a:spcPct val="90000"/>
              </a:lnSpc>
              <a:spcBef>
                <a:spcPts val="0"/>
              </a:spcBef>
              <a:spcAft>
                <a:spcPts val="0"/>
              </a:spcAft>
              <a:buClr>
                <a:schemeClr val="dk1"/>
              </a:buClr>
              <a:buSzPct val="25000"/>
              <a:buFont typeface="Arial Black"/>
              <a:buNone/>
            </a:pPr>
            <a:endParaRPr dirty="0"/>
          </a:p>
          <a:p>
            <a:pPr marL="0" marR="0" lvl="0" indent="0" algn="l" rtl="0">
              <a:lnSpc>
                <a:spcPct val="90000"/>
              </a:lnSpc>
              <a:spcBef>
                <a:spcPts val="0"/>
              </a:spcBef>
              <a:spcAft>
                <a:spcPts val="0"/>
              </a:spcAft>
              <a:buClr>
                <a:schemeClr val="dk1"/>
              </a:buClr>
              <a:buSzPct val="25000"/>
              <a:buFont typeface="Arial Black"/>
              <a:buNone/>
            </a:pPr>
            <a:r>
              <a:rPr lang="en-US" sz="1600" dirty="0"/>
              <a:t>Democratizing data science!</a:t>
            </a:r>
          </a:p>
          <a:p>
            <a:pPr marL="0" marR="0" lvl="0" indent="0" algn="l" rtl="0">
              <a:lnSpc>
                <a:spcPct val="90000"/>
              </a:lnSpc>
              <a:spcBef>
                <a:spcPts val="0"/>
              </a:spcBef>
              <a:spcAft>
                <a:spcPts val="0"/>
              </a:spcAft>
              <a:buClr>
                <a:schemeClr val="dk1"/>
              </a:buClr>
              <a:buSzPct val="25000"/>
              <a:buFont typeface="Arial Black"/>
              <a:buNone/>
            </a:pPr>
            <a:endParaRPr dirty="0"/>
          </a:p>
          <a:p>
            <a:pPr marL="0" marR="0" lvl="0" indent="0" algn="l" rtl="0">
              <a:lnSpc>
                <a:spcPct val="90000"/>
              </a:lnSpc>
              <a:spcBef>
                <a:spcPts val="0"/>
              </a:spcBef>
              <a:spcAft>
                <a:spcPts val="0"/>
              </a:spcAft>
              <a:buClr>
                <a:schemeClr val="dk1"/>
              </a:buClr>
              <a:buSzPct val="25000"/>
              <a:buFont typeface="Arial Black"/>
              <a:buNone/>
            </a:pPr>
            <a:r>
              <a:rPr lang="en-US" dirty="0"/>
              <a:t>The python code is then added to the data model</a:t>
            </a:r>
          </a:p>
          <a:p>
            <a:pPr marL="0" marR="0" lvl="0" indent="0" algn="l" rtl="0">
              <a:lnSpc>
                <a:spcPct val="90000"/>
              </a:lnSpc>
              <a:spcBef>
                <a:spcPts val="0"/>
              </a:spcBef>
              <a:spcAft>
                <a:spcPts val="0"/>
              </a:spcAft>
              <a:buClr>
                <a:schemeClr val="dk1"/>
              </a:buClr>
              <a:buSzPct val="25000"/>
              <a:buFont typeface="Arial Black"/>
              <a:buNone/>
            </a:pPr>
            <a:r>
              <a:rPr lang="en-US" dirty="0"/>
              <a:t>easy to change, update, and access</a:t>
            </a:r>
          </a:p>
          <a:p>
            <a:pPr marL="0" marR="0" lvl="0" indent="0" algn="l" rtl="0">
              <a:lnSpc>
                <a:spcPct val="90000"/>
              </a:lnSpc>
              <a:spcBef>
                <a:spcPts val="0"/>
              </a:spcBef>
              <a:spcAft>
                <a:spcPts val="0"/>
              </a:spcAft>
              <a:buClr>
                <a:schemeClr val="dk1"/>
              </a:buClr>
              <a:buSzPct val="25000"/>
              <a:buFont typeface="Arial Black"/>
              <a:buNone/>
            </a:pPr>
            <a:endParaRPr dirty="0"/>
          </a:p>
        </p:txBody>
      </p:sp>
      <p:sp>
        <p:nvSpPr>
          <p:cNvPr id="293" name="Shape 293"/>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16</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2" name="Shape 30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Black"/>
              <a:buNone/>
            </a:pPr>
            <a:r>
              <a:rPr lang="en-US"/>
              <a:t>Mo</a:t>
            </a:r>
          </a:p>
          <a:p>
            <a:pPr marL="0" marR="0" lvl="0" indent="0" algn="l" rtl="0">
              <a:lnSpc>
                <a:spcPct val="90000"/>
              </a:lnSpc>
              <a:spcBef>
                <a:spcPts val="400"/>
              </a:spcBef>
              <a:spcAft>
                <a:spcPts val="0"/>
              </a:spcAft>
              <a:buClr>
                <a:schemeClr val="dk1"/>
              </a:buClr>
              <a:buSzPct val="25000"/>
              <a:buFont typeface="Arial Black"/>
              <a:buNone/>
            </a:pPr>
            <a:endParaRPr sz="1059" b="0" i="0" u="none" strike="noStrike" cap="none">
              <a:solidFill>
                <a:schemeClr val="dk1"/>
              </a:solidFill>
              <a:latin typeface="Arial Black"/>
              <a:ea typeface="Arial Black"/>
              <a:cs typeface="Arial Black"/>
              <a:sym typeface="Arial Black"/>
            </a:endParaRPr>
          </a:p>
          <a:p>
            <a:pPr marL="0" marR="0" lvl="0" indent="0" algn="l" rtl="0">
              <a:lnSpc>
                <a:spcPct val="90000"/>
              </a:lnSpc>
              <a:spcBef>
                <a:spcPts val="400"/>
              </a:spcBef>
              <a:spcAft>
                <a:spcPts val="0"/>
              </a:spcAft>
              <a:buClr>
                <a:schemeClr val="dk1"/>
              </a:buClr>
              <a:buSzPct val="25000"/>
              <a:buFont typeface="Arial Black"/>
              <a:buNone/>
            </a:pPr>
            <a:r>
              <a:rPr lang="en-US" sz="1059" b="0" i="0" u="none" strike="noStrike" cap="none">
                <a:solidFill>
                  <a:schemeClr val="dk1"/>
                </a:solidFill>
                <a:latin typeface="Arial Black"/>
                <a:ea typeface="Arial Black"/>
                <a:cs typeface="Arial Black"/>
                <a:sym typeface="Arial Black"/>
              </a:rPr>
              <a:t>add actions to powerpoint to </a:t>
            </a:r>
            <a:r>
              <a:rPr lang="en-US"/>
              <a:t>highlight</a:t>
            </a:r>
            <a:r>
              <a:rPr lang="en-US" sz="1059" b="0" i="0" u="none" strike="noStrike" cap="none">
                <a:solidFill>
                  <a:schemeClr val="dk1"/>
                </a:solidFill>
                <a:latin typeface="Arial Black"/>
                <a:ea typeface="Arial Black"/>
                <a:cs typeface="Arial Black"/>
                <a:sym typeface="Arial Black"/>
              </a:rPr>
              <a:t> each bit of the script and explain it.</a:t>
            </a:r>
          </a:p>
        </p:txBody>
      </p:sp>
      <p:sp>
        <p:nvSpPr>
          <p:cNvPr id="303" name="Shape 303"/>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17</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4" name="Shape 31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Black"/>
              <a:buNone/>
            </a:pPr>
            <a:r>
              <a:rPr lang="en-US" dirty="0"/>
              <a:t>Mo</a:t>
            </a:r>
          </a:p>
          <a:p>
            <a:pPr marL="0" marR="0" lvl="0" indent="0" algn="l" rtl="0">
              <a:lnSpc>
                <a:spcPct val="90000"/>
              </a:lnSpc>
              <a:spcBef>
                <a:spcPts val="400"/>
              </a:spcBef>
              <a:spcAft>
                <a:spcPts val="0"/>
              </a:spcAft>
              <a:buClr>
                <a:schemeClr val="dk1"/>
              </a:buClr>
              <a:buSzPct val="25000"/>
              <a:buFont typeface="Arial Black"/>
              <a:buNone/>
            </a:pPr>
            <a:endParaRPr sz="1059" b="0" i="0" u="none" strike="noStrike" cap="none" dirty="0">
              <a:solidFill>
                <a:schemeClr val="dk1"/>
              </a:solidFill>
              <a:latin typeface="Arial Black"/>
              <a:ea typeface="Arial Black"/>
              <a:cs typeface="Arial Black"/>
              <a:sym typeface="Arial Black"/>
            </a:endParaRPr>
          </a:p>
          <a:p>
            <a:pPr marL="0" marR="0" lvl="0" indent="0" algn="l" rtl="0">
              <a:lnSpc>
                <a:spcPct val="90000"/>
              </a:lnSpc>
              <a:spcBef>
                <a:spcPts val="400"/>
              </a:spcBef>
              <a:spcAft>
                <a:spcPts val="0"/>
              </a:spcAft>
              <a:buClr>
                <a:schemeClr val="dk1"/>
              </a:buClr>
              <a:buSzPct val="25000"/>
              <a:buFont typeface="Arial Black"/>
              <a:buNone/>
            </a:pPr>
            <a:r>
              <a:rPr lang="en-US" sz="1059" b="0" i="0" u="none" strike="noStrike" cap="none" dirty="0">
                <a:solidFill>
                  <a:schemeClr val="dk1"/>
                </a:solidFill>
                <a:latin typeface="Arial Black"/>
                <a:ea typeface="Arial Black"/>
                <a:cs typeface="Arial Black"/>
                <a:sym typeface="Arial Black"/>
              </a:rPr>
              <a:t>When using python in tableau, all values are passed and returned via table calculations, this means that the view will affect how values are sent to the </a:t>
            </a:r>
            <a:r>
              <a:rPr lang="en-US" sz="1059" b="0" i="0" u="none" strike="noStrike" cap="none" dirty="0" err="1">
                <a:solidFill>
                  <a:schemeClr val="dk1"/>
                </a:solidFill>
                <a:latin typeface="Arial Black"/>
                <a:ea typeface="Arial Black"/>
                <a:cs typeface="Arial Black"/>
                <a:sym typeface="Arial Black"/>
              </a:rPr>
              <a:t>TabPy</a:t>
            </a:r>
            <a:r>
              <a:rPr lang="en-US" sz="1059" b="0" i="0" u="none" strike="noStrike" cap="none" dirty="0">
                <a:solidFill>
                  <a:schemeClr val="dk1"/>
                </a:solidFill>
                <a:latin typeface="Arial Black"/>
                <a:ea typeface="Arial Black"/>
                <a:cs typeface="Arial Black"/>
                <a:sym typeface="Arial Black"/>
              </a:rPr>
              <a:t> server. </a:t>
            </a:r>
            <a:endParaRPr lang="en-US" sz="1059" b="0" i="0" u="none" strike="noStrike" cap="none" dirty="0" smtClean="0">
              <a:solidFill>
                <a:schemeClr val="dk1"/>
              </a:solidFill>
              <a:latin typeface="Arial Black"/>
              <a:ea typeface="Arial Black"/>
              <a:cs typeface="Arial Black"/>
              <a:sym typeface="Arial Black"/>
            </a:endParaRPr>
          </a:p>
          <a:p>
            <a:pPr marL="0" marR="0" lvl="0" indent="0" algn="l" rtl="0">
              <a:lnSpc>
                <a:spcPct val="90000"/>
              </a:lnSpc>
              <a:spcBef>
                <a:spcPts val="400"/>
              </a:spcBef>
              <a:spcAft>
                <a:spcPts val="0"/>
              </a:spcAft>
              <a:buClr>
                <a:schemeClr val="dk1"/>
              </a:buClr>
              <a:buSzPct val="25000"/>
              <a:buFont typeface="Arial Black"/>
              <a:buNone/>
            </a:pPr>
            <a:r>
              <a:rPr lang="en-US" sz="1059" b="0" i="0" u="none" strike="noStrike" cap="none" dirty="0" smtClean="0">
                <a:solidFill>
                  <a:schemeClr val="dk1"/>
                </a:solidFill>
                <a:latin typeface="Arial Black"/>
                <a:ea typeface="Arial Black"/>
                <a:cs typeface="Arial Black"/>
                <a:sym typeface="Arial Black"/>
              </a:rPr>
              <a:t>when </a:t>
            </a:r>
            <a:r>
              <a:rPr lang="en-US" sz="1059" b="0" i="0" u="none" strike="noStrike" cap="none" dirty="0">
                <a:solidFill>
                  <a:schemeClr val="dk1"/>
                </a:solidFill>
                <a:latin typeface="Arial Black"/>
                <a:ea typeface="Arial Black"/>
                <a:cs typeface="Arial Black"/>
                <a:sym typeface="Arial Black"/>
              </a:rPr>
              <a:t>the partitioning field is very granular this can result in 1000s of server calls which can drastically hinder </a:t>
            </a:r>
            <a:r>
              <a:rPr lang="en-US" sz="1059" b="0" i="0" u="none" strike="noStrike" cap="none" dirty="0" smtClean="0">
                <a:solidFill>
                  <a:schemeClr val="dk1"/>
                </a:solidFill>
                <a:latin typeface="Arial Black"/>
                <a:ea typeface="Arial Black"/>
                <a:cs typeface="Arial Black"/>
                <a:sym typeface="Arial Black"/>
              </a:rPr>
              <a:t>performance.</a:t>
            </a:r>
          </a:p>
          <a:p>
            <a:pPr marL="0" marR="0" lvl="0" indent="0" algn="l" rtl="0">
              <a:lnSpc>
                <a:spcPct val="90000"/>
              </a:lnSpc>
              <a:spcBef>
                <a:spcPts val="400"/>
              </a:spcBef>
              <a:spcAft>
                <a:spcPts val="0"/>
              </a:spcAft>
              <a:buClr>
                <a:schemeClr val="dk1"/>
              </a:buClr>
              <a:buSzPct val="25000"/>
              <a:buFont typeface="Arial Black"/>
              <a:buNone/>
            </a:pPr>
            <a:r>
              <a:rPr lang="en-US" sz="1059" b="0" i="0" u="none" strike="noStrike" cap="none" dirty="0" smtClean="0">
                <a:solidFill>
                  <a:schemeClr val="dk1"/>
                </a:solidFill>
                <a:latin typeface="Arial Black"/>
                <a:ea typeface="Arial Black"/>
                <a:cs typeface="Arial Black"/>
                <a:sym typeface="Arial Black"/>
              </a:rPr>
              <a:t>for </a:t>
            </a:r>
            <a:r>
              <a:rPr lang="en-US" sz="1059" b="0" i="0" u="none" strike="noStrike" cap="none" dirty="0">
                <a:solidFill>
                  <a:schemeClr val="dk1"/>
                </a:solidFill>
                <a:latin typeface="Arial Black"/>
                <a:ea typeface="Arial Black"/>
                <a:cs typeface="Arial Black"/>
                <a:sym typeface="Arial Black"/>
              </a:rPr>
              <a:t>most use cases it makes sense to put ALL fields in the addressing section (check box under specific dimensions) this will result in only a single call to the </a:t>
            </a:r>
            <a:r>
              <a:rPr lang="en-US" sz="1059" b="0" i="0" u="none" strike="noStrike" cap="none" dirty="0" err="1">
                <a:solidFill>
                  <a:schemeClr val="dk1"/>
                </a:solidFill>
                <a:latin typeface="Arial Black"/>
                <a:ea typeface="Arial Black"/>
                <a:cs typeface="Arial Black"/>
                <a:sym typeface="Arial Black"/>
              </a:rPr>
              <a:t>tabpy</a:t>
            </a:r>
            <a:r>
              <a:rPr lang="en-US" sz="1059" b="0" i="0" u="none" strike="noStrike" cap="none" dirty="0">
                <a:solidFill>
                  <a:schemeClr val="dk1"/>
                </a:solidFill>
                <a:latin typeface="Arial Black"/>
                <a:ea typeface="Arial Black"/>
                <a:cs typeface="Arial Black"/>
                <a:sym typeface="Arial Black"/>
              </a:rPr>
              <a:t> server. </a:t>
            </a:r>
          </a:p>
          <a:p>
            <a:pPr marL="0" marR="0" lvl="0" indent="0" algn="l" rtl="0">
              <a:lnSpc>
                <a:spcPct val="90000"/>
              </a:lnSpc>
              <a:spcBef>
                <a:spcPts val="400"/>
              </a:spcBef>
              <a:spcAft>
                <a:spcPts val="0"/>
              </a:spcAft>
              <a:buClr>
                <a:schemeClr val="dk1"/>
              </a:buClr>
              <a:buSzPct val="25000"/>
              <a:buFont typeface="Arial Black"/>
              <a:buNone/>
            </a:pPr>
            <a:endParaRPr sz="1059" b="0" i="0" u="none" strike="noStrike" cap="none" dirty="0">
              <a:solidFill>
                <a:schemeClr val="dk1"/>
              </a:solidFill>
              <a:latin typeface="Arial Black"/>
              <a:ea typeface="Arial Black"/>
              <a:cs typeface="Arial Black"/>
              <a:sym typeface="Arial Black"/>
            </a:endParaRPr>
          </a:p>
          <a:p>
            <a:pPr marL="0" marR="0" lvl="0" indent="0" algn="l" rtl="0">
              <a:lnSpc>
                <a:spcPct val="90000"/>
              </a:lnSpc>
              <a:spcBef>
                <a:spcPts val="400"/>
              </a:spcBef>
              <a:spcAft>
                <a:spcPts val="0"/>
              </a:spcAft>
              <a:buClr>
                <a:schemeClr val="dk1"/>
              </a:buClr>
              <a:buSzPct val="25000"/>
              <a:buFont typeface="Arial Black"/>
              <a:buNone/>
            </a:pPr>
            <a:r>
              <a:rPr lang="en-US" sz="1059" b="0" i="0" u="none" strike="noStrike" cap="none" dirty="0">
                <a:solidFill>
                  <a:schemeClr val="dk1"/>
                </a:solidFill>
                <a:latin typeface="Arial Black"/>
                <a:ea typeface="Arial Black"/>
                <a:cs typeface="Arial Black"/>
                <a:sym typeface="Arial Black"/>
              </a:rPr>
              <a:t>When dragging a field out for the first time it may make sense to pause the view, pull in the field, change your compute using option and then hit </a:t>
            </a:r>
            <a:r>
              <a:rPr lang="en-US" sz="1059" b="0" i="0" u="none" strike="noStrike" cap="none" dirty="0" err="1">
                <a:solidFill>
                  <a:schemeClr val="dk1"/>
                </a:solidFill>
                <a:latin typeface="Arial Black"/>
                <a:ea typeface="Arial Black"/>
                <a:cs typeface="Arial Black"/>
                <a:sym typeface="Arial Black"/>
              </a:rPr>
              <a:t>unpause</a:t>
            </a:r>
            <a:r>
              <a:rPr lang="en-US" sz="1059" b="0" i="0" u="none" strike="noStrike" cap="none" dirty="0">
                <a:solidFill>
                  <a:schemeClr val="dk1"/>
                </a:solidFill>
                <a:latin typeface="Arial Black"/>
                <a:ea typeface="Arial Black"/>
                <a:cs typeface="Arial Black"/>
                <a:sym typeface="Arial Black"/>
              </a:rPr>
              <a:t> updates.</a:t>
            </a:r>
          </a:p>
          <a:p>
            <a:pPr marL="0" marR="0" lvl="0" indent="0" algn="l" rtl="0">
              <a:lnSpc>
                <a:spcPct val="90000"/>
              </a:lnSpc>
              <a:spcBef>
                <a:spcPts val="400"/>
              </a:spcBef>
              <a:spcAft>
                <a:spcPts val="0"/>
              </a:spcAft>
              <a:buClr>
                <a:schemeClr val="dk1"/>
              </a:buClr>
              <a:buSzPct val="25000"/>
              <a:buFont typeface="Arial Black"/>
              <a:buNone/>
            </a:pPr>
            <a:endParaRPr sz="1059" b="0" i="0" u="none" strike="noStrike" cap="none" dirty="0">
              <a:solidFill>
                <a:schemeClr val="dk1"/>
              </a:solidFill>
              <a:latin typeface="Arial Black"/>
              <a:ea typeface="Arial Black"/>
              <a:cs typeface="Arial Black"/>
              <a:sym typeface="Arial Black"/>
            </a:endParaRPr>
          </a:p>
          <a:p>
            <a:pPr marL="0" marR="0" lvl="0" indent="0" algn="l" rtl="0">
              <a:lnSpc>
                <a:spcPct val="90000"/>
              </a:lnSpc>
              <a:spcBef>
                <a:spcPts val="400"/>
              </a:spcBef>
              <a:spcAft>
                <a:spcPts val="0"/>
              </a:spcAft>
              <a:buClr>
                <a:schemeClr val="dk1"/>
              </a:buClr>
              <a:buSzPct val="25000"/>
              <a:buFont typeface="Arial Black"/>
              <a:buNone/>
            </a:pPr>
            <a:r>
              <a:rPr lang="en-US" sz="1059" b="0" i="0" u="none" strike="noStrike" cap="none" dirty="0">
                <a:solidFill>
                  <a:schemeClr val="dk1"/>
                </a:solidFill>
                <a:latin typeface="Arial Black"/>
                <a:ea typeface="Arial Black"/>
                <a:cs typeface="Arial Black"/>
                <a:sym typeface="Arial Black"/>
              </a:rPr>
              <a:t>There is of course an exception to this if it’s important to brake the view up to answer a specific question like “what are my </a:t>
            </a:r>
            <a:r>
              <a:rPr lang="en-US" sz="1059" b="0" i="0" u="none" strike="noStrike" cap="none" dirty="0" err="1">
                <a:solidFill>
                  <a:schemeClr val="dk1"/>
                </a:solidFill>
                <a:latin typeface="Arial Black"/>
                <a:ea typeface="Arial Black"/>
                <a:cs typeface="Arial Black"/>
                <a:sym typeface="Arial Black"/>
              </a:rPr>
              <a:t>outleirs</a:t>
            </a:r>
            <a:r>
              <a:rPr lang="en-US" sz="1059" b="0" i="0" u="none" strike="noStrike" cap="none" dirty="0">
                <a:solidFill>
                  <a:schemeClr val="dk1"/>
                </a:solidFill>
                <a:latin typeface="Arial Black"/>
                <a:ea typeface="Arial Black"/>
                <a:cs typeface="Arial Black"/>
                <a:sym typeface="Arial Black"/>
              </a:rPr>
              <a:t> within different regions”.</a:t>
            </a:r>
          </a:p>
          <a:p>
            <a:pPr marL="0" marR="0" lvl="0" indent="0" algn="l" rtl="0">
              <a:lnSpc>
                <a:spcPct val="90000"/>
              </a:lnSpc>
              <a:spcBef>
                <a:spcPts val="400"/>
              </a:spcBef>
              <a:spcAft>
                <a:spcPts val="0"/>
              </a:spcAft>
              <a:buClr>
                <a:schemeClr val="dk1"/>
              </a:buClr>
              <a:buSzPct val="25000"/>
              <a:buFont typeface="Arial Black"/>
              <a:buNone/>
            </a:pPr>
            <a:endParaRPr sz="1059" b="0" i="0" u="none" strike="noStrike" cap="none" dirty="0">
              <a:solidFill>
                <a:schemeClr val="dk1"/>
              </a:solidFill>
              <a:latin typeface="Arial Black"/>
              <a:ea typeface="Arial Black"/>
              <a:cs typeface="Arial Black"/>
              <a:sym typeface="Arial Black"/>
            </a:endParaRPr>
          </a:p>
          <a:p>
            <a:pPr marL="0" marR="0" lvl="0" indent="0" algn="l" rtl="0">
              <a:lnSpc>
                <a:spcPct val="90000"/>
              </a:lnSpc>
              <a:spcBef>
                <a:spcPts val="400"/>
              </a:spcBef>
              <a:spcAft>
                <a:spcPts val="0"/>
              </a:spcAft>
              <a:buClr>
                <a:schemeClr val="dk1"/>
              </a:buClr>
              <a:buSzPct val="25000"/>
              <a:buFont typeface="Arial Black"/>
              <a:buNone/>
            </a:pPr>
            <a:r>
              <a:rPr lang="en-US" sz="1059" b="0" i="0" u="none" strike="noStrike" cap="none" dirty="0">
                <a:solidFill>
                  <a:schemeClr val="dk1"/>
                </a:solidFill>
                <a:latin typeface="Arial Black"/>
                <a:ea typeface="Arial Black"/>
                <a:cs typeface="Arial Black"/>
                <a:sym typeface="Arial Black"/>
              </a:rPr>
              <a:t>We will look at an example covering both of the situations outlined above. </a:t>
            </a:r>
          </a:p>
        </p:txBody>
      </p:sp>
      <p:sp>
        <p:nvSpPr>
          <p:cNvPr id="315" name="Shape 315"/>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18</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1" name="Shape 321"/>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chemeClr val="lt1"/>
              </a:buClr>
              <a:buSzPct val="25000"/>
              <a:buFont typeface="Arial Black"/>
              <a:buNone/>
            </a:pPr>
            <a:r>
              <a:rPr lang="en-US" sz="1059" b="0" i="0" u="none" strike="noStrike" cap="none">
                <a:solidFill>
                  <a:schemeClr val="lt1"/>
                </a:solidFill>
                <a:latin typeface="Arial Black"/>
                <a:ea typeface="Arial Black"/>
                <a:cs typeface="Arial Black"/>
                <a:sym typeface="Arial Black"/>
              </a:rPr>
              <a:t>Rachel</a:t>
            </a:r>
          </a:p>
        </p:txBody>
      </p:sp>
      <p:sp>
        <p:nvSpPr>
          <p:cNvPr id="322" name="Shape 322"/>
          <p:cNvSpPr txBox="1">
            <a:spLocks noGrp="1"/>
          </p:cNvSpPr>
          <p:nvPr>
            <p:ph type="hdr" idx="3"/>
          </p:nvPr>
        </p:nvSpPr>
        <p:spPr>
          <a:xfrm>
            <a:off x="0" y="0"/>
            <a:ext cx="2971799" cy="457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Tableau Conference 2016</a:t>
            </a:r>
          </a:p>
        </p:txBody>
      </p:sp>
      <p:sp>
        <p:nvSpPr>
          <p:cNvPr id="323" name="Shape 323"/>
          <p:cNvSpPr txBox="1">
            <a:spLocks noGrp="1"/>
          </p:cNvSpPr>
          <p:nvPr>
            <p:ph type="ftr" idx="11"/>
          </p:nvPr>
        </p:nvSpPr>
        <p:spPr>
          <a:xfrm>
            <a:off x="0" y="8686800"/>
            <a:ext cx="5920800" cy="356099"/>
          </a:xfrm>
          <a:prstGeom prst="rect">
            <a:avLst/>
          </a:prstGeom>
          <a:noFill/>
          <a:ln>
            <a:noFill/>
          </a:ln>
        </p:spPr>
        <p:txBody>
          <a:bodyPr wrap="square" lIns="91425" tIns="45700" rIns="91425" bIns="45700" anchor="b" anchorCtr="0">
            <a:noAutofit/>
          </a:bodyPr>
          <a:lstStyle/>
          <a:p>
            <a:pPr marL="571500" marR="0" lvl="0" indent="0" algn="l" rtl="0">
              <a:lnSpc>
                <a:spcPct val="100000"/>
              </a:lnSpc>
              <a:spcBef>
                <a:spcPts val="0"/>
              </a:spcBef>
              <a:spcAft>
                <a:spcPts val="0"/>
              </a:spcAft>
              <a:buClr>
                <a:srgbClr val="000000"/>
              </a:buClr>
              <a:buSzPct val="25000"/>
              <a:buFont typeface="Arial"/>
              <a:buNone/>
            </a:pPr>
            <a:r>
              <a:rPr lang="en-US" sz="400" b="0" i="0" u="none" strike="noStrike" cap="none">
                <a:solidFill>
                  <a:srgbClr val="000000"/>
                </a:solidFill>
                <a:latin typeface="Arial"/>
                <a:ea typeface="Arial"/>
                <a:cs typeface="Arial"/>
                <a:sym typeface="Arial"/>
              </a:rPr>
              <a:t>© 2016 Tableau Software. All rights reserved. </a:t>
            </a:r>
          </a:p>
        </p:txBody>
      </p:sp>
      <p:sp>
        <p:nvSpPr>
          <p:cNvPr id="324" name="Shape 324"/>
          <p:cNvSpPr txBox="1">
            <a:spLocks noGrp="1"/>
          </p:cNvSpPr>
          <p:nvPr>
            <p:ph type="dt" idx="10"/>
          </p:nvPr>
        </p:nvSpPr>
        <p:spPr>
          <a:xfrm>
            <a:off x="3884612" y="0"/>
            <a:ext cx="2971799" cy="45720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5/9/2017 10:09 AM</a:t>
            </a:r>
          </a:p>
        </p:txBody>
      </p:sp>
      <p:sp>
        <p:nvSpPr>
          <p:cNvPr id="325" name="Shape 325"/>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200" b="0" i="0" u="none" strike="noStrike" cap="none">
                <a:solidFill>
                  <a:schemeClr val="lt1"/>
                </a:solidFill>
                <a:latin typeface="Arial"/>
                <a:ea typeface="Arial"/>
                <a:cs typeface="Arial"/>
                <a:sym typeface="Arial"/>
              </a:rPr>
              <a:t>19</a:t>
            </a:fld>
            <a:endParaRPr lang="en-US" sz="1200" b="0" i="0" u="none" strike="noStrike" cap="none">
              <a:solidFill>
                <a:schemeClr val="lt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5" name="Shape 195"/>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Black"/>
              <a:buNone/>
            </a:pPr>
            <a:r>
              <a:rPr lang="en-US" sz="1059" b="0" i="0" u="none" strike="noStrike" cap="none">
                <a:solidFill>
                  <a:schemeClr val="dk1"/>
                </a:solidFill>
                <a:latin typeface="Arial Black"/>
                <a:ea typeface="Arial Black"/>
                <a:cs typeface="Arial Black"/>
                <a:sym typeface="Arial Black"/>
              </a:rPr>
              <a:t>Rachel</a:t>
            </a:r>
          </a:p>
        </p:txBody>
      </p:sp>
      <p:sp>
        <p:nvSpPr>
          <p:cNvPr id="196" name="Shape 196"/>
          <p:cNvSpPr txBox="1">
            <a:spLocks noGrp="1"/>
          </p:cNvSpPr>
          <p:nvPr>
            <p:ph type="hdr" idx="3"/>
          </p:nvPr>
        </p:nvSpPr>
        <p:spPr>
          <a:xfrm>
            <a:off x="0" y="0"/>
            <a:ext cx="2971799" cy="457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Tableau Conference 2016</a:t>
            </a:r>
          </a:p>
        </p:txBody>
      </p:sp>
      <p:sp>
        <p:nvSpPr>
          <p:cNvPr id="197" name="Shape 197"/>
          <p:cNvSpPr txBox="1">
            <a:spLocks noGrp="1"/>
          </p:cNvSpPr>
          <p:nvPr>
            <p:ph type="ftr" idx="11"/>
          </p:nvPr>
        </p:nvSpPr>
        <p:spPr>
          <a:xfrm>
            <a:off x="0" y="8686800"/>
            <a:ext cx="5920740" cy="355964"/>
          </a:xfrm>
          <a:prstGeom prst="rect">
            <a:avLst/>
          </a:prstGeom>
          <a:noFill/>
          <a:ln>
            <a:noFill/>
          </a:ln>
        </p:spPr>
        <p:txBody>
          <a:bodyPr wrap="square" lIns="91425" tIns="45700" rIns="91425" bIns="45700" anchor="b" anchorCtr="0">
            <a:noAutofit/>
          </a:bodyPr>
          <a:lstStyle/>
          <a:p>
            <a:pPr marL="571500" marR="0" lvl="0" indent="0" algn="l" rtl="0">
              <a:lnSpc>
                <a:spcPct val="100000"/>
              </a:lnSpc>
              <a:spcBef>
                <a:spcPts val="0"/>
              </a:spcBef>
              <a:spcAft>
                <a:spcPts val="0"/>
              </a:spcAft>
              <a:buClr>
                <a:srgbClr val="000000"/>
              </a:buClr>
              <a:buSzPct val="25000"/>
              <a:buFont typeface="Arial"/>
              <a:buNone/>
            </a:pPr>
            <a:r>
              <a:rPr lang="en-US" sz="400" b="0" i="0" u="none" strike="noStrike" cap="none">
                <a:solidFill>
                  <a:srgbClr val="000000"/>
                </a:solidFill>
                <a:latin typeface="Arial"/>
                <a:ea typeface="Arial"/>
                <a:cs typeface="Arial"/>
                <a:sym typeface="Arial"/>
              </a:rPr>
              <a:t>© 2016 Tableau Software. All rights reserved. </a:t>
            </a:r>
          </a:p>
        </p:txBody>
      </p:sp>
      <p:sp>
        <p:nvSpPr>
          <p:cNvPr id="198" name="Shape 198"/>
          <p:cNvSpPr txBox="1">
            <a:spLocks noGrp="1"/>
          </p:cNvSpPr>
          <p:nvPr>
            <p:ph type="dt" idx="10"/>
          </p:nvPr>
        </p:nvSpPr>
        <p:spPr>
          <a:xfrm>
            <a:off x="3884612" y="0"/>
            <a:ext cx="2971799" cy="45720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5/9/2017 10:09 AM</a:t>
            </a:r>
          </a:p>
        </p:txBody>
      </p:sp>
      <p:sp>
        <p:nvSpPr>
          <p:cNvPr id="199" name="Shape 199"/>
          <p:cNvSpPr txBox="1">
            <a:spLocks noGrp="1"/>
          </p:cNvSpPr>
          <p:nvPr>
            <p:ph type="sldNum" idx="12"/>
          </p:nvPr>
        </p:nvSpPr>
        <p:spPr>
          <a:xfrm>
            <a:off x="5909307" y="8685213"/>
            <a:ext cx="947103"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0" name="Shape 330"/>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rgbClr val="5B9BD5"/>
              </a:buClr>
              <a:buSzPct val="25000"/>
              <a:buFont typeface="Calibri"/>
              <a:buNone/>
            </a:pPr>
            <a:r>
              <a:rPr lang="en-US" sz="1100" dirty="0">
                <a:solidFill>
                  <a:srgbClr val="5B9BD5"/>
                </a:solidFill>
                <a:latin typeface="Calibri"/>
                <a:ea typeface="Calibri"/>
                <a:cs typeface="Calibri"/>
                <a:sym typeface="Calibri"/>
              </a:rPr>
              <a:t>Rachel</a:t>
            </a:r>
          </a:p>
          <a:p>
            <a:pPr marL="0" marR="0" lvl="0" indent="0" algn="l" rtl="0">
              <a:lnSpc>
                <a:spcPct val="90000"/>
              </a:lnSpc>
              <a:spcBef>
                <a:spcPts val="400"/>
              </a:spcBef>
              <a:spcAft>
                <a:spcPts val="0"/>
              </a:spcAft>
              <a:buClr>
                <a:schemeClr val="dk1"/>
              </a:buClr>
              <a:buSzPct val="25000"/>
              <a:buFont typeface="Arial Black"/>
              <a:buNone/>
            </a:pPr>
            <a:endParaRPr sz="1100" b="0" i="0" u="none" strike="noStrike" cap="none" dirty="0">
              <a:solidFill>
                <a:srgbClr val="5B9BD5"/>
              </a:solidFill>
              <a:latin typeface="Calibri"/>
              <a:ea typeface="Calibri"/>
              <a:cs typeface="Calibri"/>
              <a:sym typeface="Calibri"/>
            </a:endParaRPr>
          </a:p>
          <a:p>
            <a:pPr marL="0" marR="0" lvl="0" indent="0" algn="l" rtl="0">
              <a:lnSpc>
                <a:spcPct val="90000"/>
              </a:lnSpc>
              <a:spcBef>
                <a:spcPts val="400"/>
              </a:spcBef>
              <a:spcAft>
                <a:spcPts val="0"/>
              </a:spcAft>
              <a:buClr>
                <a:srgbClr val="5B9BD5"/>
              </a:buClr>
              <a:buSzPct val="25000"/>
              <a:buFont typeface="Calibri"/>
              <a:buNone/>
            </a:pPr>
            <a:r>
              <a:rPr lang="en-US" sz="1100" b="0" i="0" u="none" strike="noStrike" cap="none" dirty="0">
                <a:solidFill>
                  <a:srgbClr val="5B9BD5"/>
                </a:solidFill>
                <a:latin typeface="Calibri"/>
                <a:ea typeface="Calibri"/>
                <a:cs typeface="Calibri"/>
                <a:sym typeface="Calibri"/>
              </a:rPr>
              <a:t>housekeeping </a:t>
            </a:r>
            <a:r>
              <a:rPr lang="en-US" sz="1100" b="0" i="0" u="none" strike="noStrike" cap="none" dirty="0" smtClean="0">
                <a:solidFill>
                  <a:srgbClr val="5B9BD5"/>
                </a:solidFill>
                <a:latin typeface="Calibri"/>
                <a:ea typeface="Calibri"/>
                <a:cs typeface="Calibri"/>
                <a:sym typeface="Calibri"/>
              </a:rPr>
              <a:t>first</a:t>
            </a:r>
          </a:p>
          <a:p>
            <a:pPr marL="0" marR="0" lvl="0" indent="0" algn="l" rtl="0">
              <a:lnSpc>
                <a:spcPct val="90000"/>
              </a:lnSpc>
              <a:spcBef>
                <a:spcPts val="400"/>
              </a:spcBef>
              <a:spcAft>
                <a:spcPts val="0"/>
              </a:spcAft>
              <a:buClr>
                <a:srgbClr val="5B9BD5"/>
              </a:buClr>
              <a:buSzPct val="25000"/>
              <a:buFont typeface="Calibri"/>
              <a:buNone/>
            </a:pPr>
            <a:endParaRPr lang="en-US" sz="1100" b="0" i="0" u="none" strike="noStrike" cap="none" dirty="0" smtClean="0">
              <a:solidFill>
                <a:srgbClr val="5B9BD5"/>
              </a:solidFill>
              <a:latin typeface="Calibri"/>
              <a:ea typeface="Calibri"/>
              <a:cs typeface="Calibri"/>
              <a:sym typeface="Calibri"/>
            </a:endParaRPr>
          </a:p>
          <a:p>
            <a:pPr marL="0" marR="0" lvl="0" indent="0" algn="l" rtl="0">
              <a:lnSpc>
                <a:spcPct val="90000"/>
              </a:lnSpc>
              <a:spcBef>
                <a:spcPts val="400"/>
              </a:spcBef>
              <a:spcAft>
                <a:spcPts val="0"/>
              </a:spcAft>
              <a:buClr>
                <a:srgbClr val="5B9BD5"/>
              </a:buClr>
              <a:buSzPct val="25000"/>
              <a:buFont typeface="Calibri"/>
              <a:buNone/>
            </a:pPr>
            <a:r>
              <a:rPr lang="en-US" sz="1100" b="0" i="0" u="none" strike="noStrike" cap="none" dirty="0" smtClean="0">
                <a:solidFill>
                  <a:srgbClr val="5B9BD5"/>
                </a:solidFill>
                <a:latin typeface="Calibri"/>
                <a:ea typeface="Calibri"/>
                <a:cs typeface="Calibri"/>
                <a:sym typeface="Calibri"/>
              </a:rPr>
              <a:t>Website works best in chrome.</a:t>
            </a:r>
            <a:endParaRPr lang="en-US" sz="1100" b="0" i="0" u="none" strike="noStrike" cap="none" dirty="0">
              <a:solidFill>
                <a:srgbClr val="5B9BD5"/>
              </a:solidFill>
              <a:latin typeface="Calibri"/>
              <a:ea typeface="Calibri"/>
              <a:cs typeface="Calibri"/>
              <a:sym typeface="Calibri"/>
            </a:endParaRPr>
          </a:p>
          <a:p>
            <a:pPr marL="0" marR="0" lvl="0" indent="0" algn="l" rtl="0">
              <a:lnSpc>
                <a:spcPct val="90000"/>
              </a:lnSpc>
              <a:spcBef>
                <a:spcPts val="400"/>
              </a:spcBef>
              <a:spcAft>
                <a:spcPts val="0"/>
              </a:spcAft>
              <a:buClr>
                <a:schemeClr val="dk1"/>
              </a:buClr>
              <a:buSzPct val="25000"/>
              <a:buFont typeface="Arial Black"/>
              <a:buNone/>
            </a:pPr>
            <a:endParaRPr sz="1059" b="0" i="0" u="none" strike="noStrike" cap="none" dirty="0">
              <a:solidFill>
                <a:schemeClr val="dk1"/>
              </a:solidFill>
              <a:latin typeface="Arial Black"/>
              <a:ea typeface="Arial Black"/>
              <a:cs typeface="Arial Black"/>
              <a:sym typeface="Arial Black"/>
            </a:endParaRPr>
          </a:p>
          <a:p>
            <a:pPr marL="0" marR="0" lvl="0" indent="0" algn="l" rtl="0">
              <a:lnSpc>
                <a:spcPct val="90000"/>
              </a:lnSpc>
              <a:spcBef>
                <a:spcPts val="400"/>
              </a:spcBef>
              <a:spcAft>
                <a:spcPts val="0"/>
              </a:spcAft>
              <a:buClr>
                <a:schemeClr val="dk1"/>
              </a:buClr>
              <a:buSzPct val="25000"/>
              <a:buFont typeface="Arial Black"/>
              <a:buNone/>
            </a:pPr>
            <a:r>
              <a:rPr lang="en-US" sz="1059" b="0" i="0" u="none" strike="noStrike" cap="none" dirty="0">
                <a:solidFill>
                  <a:schemeClr val="dk1"/>
                </a:solidFill>
                <a:latin typeface="Arial Black"/>
                <a:ea typeface="Arial Black"/>
                <a:cs typeface="Arial Black"/>
                <a:sym typeface="Arial Black"/>
              </a:rPr>
              <a:t>Talk about Docker and why we’re not using it. </a:t>
            </a:r>
          </a:p>
        </p:txBody>
      </p:sp>
      <p:sp>
        <p:nvSpPr>
          <p:cNvPr id="331" name="Shape 331"/>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20</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81931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0" name="Shape 330"/>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rgbClr val="5B9BD5"/>
              </a:buClr>
              <a:buSzPct val="25000"/>
              <a:buFont typeface="Calibri"/>
              <a:buNone/>
            </a:pPr>
            <a:r>
              <a:rPr lang="en-US" sz="1100" dirty="0">
                <a:solidFill>
                  <a:srgbClr val="5B9BD5"/>
                </a:solidFill>
                <a:latin typeface="Calibri"/>
                <a:ea typeface="Calibri"/>
                <a:cs typeface="Calibri"/>
                <a:sym typeface="Calibri"/>
              </a:rPr>
              <a:t>Rachel</a:t>
            </a:r>
          </a:p>
          <a:p>
            <a:pPr marL="0" marR="0" lvl="0" indent="0" algn="l" rtl="0">
              <a:lnSpc>
                <a:spcPct val="90000"/>
              </a:lnSpc>
              <a:spcBef>
                <a:spcPts val="400"/>
              </a:spcBef>
              <a:spcAft>
                <a:spcPts val="0"/>
              </a:spcAft>
              <a:buClr>
                <a:schemeClr val="dk1"/>
              </a:buClr>
              <a:buSzPct val="25000"/>
              <a:buFont typeface="Arial Black"/>
              <a:buNone/>
            </a:pPr>
            <a:endParaRPr sz="1100" b="0" i="0" u="none" strike="noStrike" cap="none" dirty="0">
              <a:solidFill>
                <a:srgbClr val="5B9BD5"/>
              </a:solidFill>
              <a:latin typeface="Calibri"/>
              <a:ea typeface="Calibri"/>
              <a:cs typeface="Calibri"/>
              <a:sym typeface="Calibri"/>
            </a:endParaRPr>
          </a:p>
          <a:p>
            <a:pPr marL="0" marR="0" lvl="0" indent="0" algn="l" rtl="0">
              <a:lnSpc>
                <a:spcPct val="90000"/>
              </a:lnSpc>
              <a:spcBef>
                <a:spcPts val="400"/>
              </a:spcBef>
              <a:spcAft>
                <a:spcPts val="0"/>
              </a:spcAft>
              <a:buClr>
                <a:srgbClr val="5B9BD5"/>
              </a:buClr>
              <a:buSzPct val="25000"/>
              <a:buFont typeface="Calibri"/>
              <a:buNone/>
            </a:pPr>
            <a:r>
              <a:rPr lang="en-US" sz="1100" b="0" i="0" u="none" strike="noStrike" cap="none" dirty="0">
                <a:solidFill>
                  <a:srgbClr val="5B9BD5"/>
                </a:solidFill>
                <a:latin typeface="Calibri"/>
                <a:ea typeface="Calibri"/>
                <a:cs typeface="Calibri"/>
                <a:sym typeface="Calibri"/>
              </a:rPr>
              <a:t>housekeeping </a:t>
            </a:r>
            <a:r>
              <a:rPr lang="en-US" sz="1100" b="0" i="0" u="none" strike="noStrike" cap="none" dirty="0" smtClean="0">
                <a:solidFill>
                  <a:srgbClr val="5B9BD5"/>
                </a:solidFill>
                <a:latin typeface="Calibri"/>
                <a:ea typeface="Calibri"/>
                <a:cs typeface="Calibri"/>
                <a:sym typeface="Calibri"/>
              </a:rPr>
              <a:t>first</a:t>
            </a:r>
          </a:p>
          <a:p>
            <a:pPr marL="0" marR="0" lvl="0" indent="0" algn="l" rtl="0">
              <a:lnSpc>
                <a:spcPct val="90000"/>
              </a:lnSpc>
              <a:spcBef>
                <a:spcPts val="400"/>
              </a:spcBef>
              <a:spcAft>
                <a:spcPts val="0"/>
              </a:spcAft>
              <a:buClr>
                <a:srgbClr val="5B9BD5"/>
              </a:buClr>
              <a:buSzPct val="25000"/>
              <a:buFont typeface="Calibri"/>
              <a:buNone/>
            </a:pPr>
            <a:endParaRPr lang="en-US" sz="1100" b="0" i="0" u="none" strike="noStrike" cap="none" dirty="0" smtClean="0">
              <a:solidFill>
                <a:srgbClr val="5B9BD5"/>
              </a:solidFill>
              <a:latin typeface="Calibri"/>
              <a:ea typeface="Calibri"/>
              <a:cs typeface="Calibri"/>
              <a:sym typeface="Calibri"/>
            </a:endParaRPr>
          </a:p>
          <a:p>
            <a:pPr marL="0" marR="0" lvl="0" indent="0" algn="l" rtl="0">
              <a:lnSpc>
                <a:spcPct val="90000"/>
              </a:lnSpc>
              <a:spcBef>
                <a:spcPts val="400"/>
              </a:spcBef>
              <a:spcAft>
                <a:spcPts val="0"/>
              </a:spcAft>
              <a:buClr>
                <a:srgbClr val="5B9BD5"/>
              </a:buClr>
              <a:buSzPct val="25000"/>
              <a:buFont typeface="Calibri"/>
              <a:buNone/>
            </a:pPr>
            <a:r>
              <a:rPr lang="en-US" sz="1100" b="0" i="0" u="none" strike="noStrike" cap="none" dirty="0" smtClean="0">
                <a:solidFill>
                  <a:srgbClr val="5B9BD5"/>
                </a:solidFill>
                <a:latin typeface="Calibri"/>
                <a:ea typeface="Calibri"/>
                <a:cs typeface="Calibri"/>
                <a:sym typeface="Calibri"/>
              </a:rPr>
              <a:t>Website works best in chrome.</a:t>
            </a:r>
            <a:endParaRPr lang="en-US" sz="1100" b="0" i="0" u="none" strike="noStrike" cap="none" dirty="0">
              <a:solidFill>
                <a:srgbClr val="5B9BD5"/>
              </a:solidFill>
              <a:latin typeface="Calibri"/>
              <a:ea typeface="Calibri"/>
              <a:cs typeface="Calibri"/>
              <a:sym typeface="Calibri"/>
            </a:endParaRPr>
          </a:p>
          <a:p>
            <a:pPr marL="0" marR="0" lvl="0" indent="0" algn="l" rtl="0">
              <a:lnSpc>
                <a:spcPct val="90000"/>
              </a:lnSpc>
              <a:spcBef>
                <a:spcPts val="400"/>
              </a:spcBef>
              <a:spcAft>
                <a:spcPts val="0"/>
              </a:spcAft>
              <a:buClr>
                <a:schemeClr val="dk1"/>
              </a:buClr>
              <a:buSzPct val="25000"/>
              <a:buFont typeface="Arial Black"/>
              <a:buNone/>
            </a:pPr>
            <a:endParaRPr sz="1059" b="0" i="0" u="none" strike="noStrike" cap="none" dirty="0">
              <a:solidFill>
                <a:schemeClr val="dk1"/>
              </a:solidFill>
              <a:latin typeface="Arial Black"/>
              <a:ea typeface="Arial Black"/>
              <a:cs typeface="Arial Black"/>
              <a:sym typeface="Arial Black"/>
            </a:endParaRPr>
          </a:p>
          <a:p>
            <a:pPr marL="0" marR="0" lvl="0" indent="0" algn="l" rtl="0">
              <a:lnSpc>
                <a:spcPct val="90000"/>
              </a:lnSpc>
              <a:spcBef>
                <a:spcPts val="400"/>
              </a:spcBef>
              <a:spcAft>
                <a:spcPts val="0"/>
              </a:spcAft>
              <a:buClr>
                <a:schemeClr val="dk1"/>
              </a:buClr>
              <a:buSzPct val="25000"/>
              <a:buFont typeface="Arial Black"/>
              <a:buNone/>
            </a:pPr>
            <a:r>
              <a:rPr lang="en-US" sz="1059" b="0" i="0" u="none" strike="noStrike" cap="none" dirty="0">
                <a:solidFill>
                  <a:schemeClr val="dk1"/>
                </a:solidFill>
                <a:latin typeface="Arial Black"/>
                <a:ea typeface="Arial Black"/>
                <a:cs typeface="Arial Black"/>
                <a:sym typeface="Arial Black"/>
              </a:rPr>
              <a:t>Talk about Docker and why we’re not using it. </a:t>
            </a:r>
          </a:p>
        </p:txBody>
      </p:sp>
      <p:sp>
        <p:nvSpPr>
          <p:cNvPr id="331" name="Shape 331"/>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21</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79032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5" name="Shape 345"/>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a:solidFill>
                  <a:srgbClr val="000000"/>
                </a:solidFill>
                <a:latin typeface="Arial"/>
                <a:ea typeface="Arial"/>
                <a:cs typeface="Arial"/>
                <a:sym typeface="Arial"/>
              </a:rPr>
              <a:t>Rachel</a:t>
            </a:r>
          </a:p>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Go through an example together, </a:t>
            </a:r>
          </a:p>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then provide participants with the script needed for the challenge but blank out what script function they need and the arguments they need to pass so they have to think about what is needed. </a:t>
            </a:r>
          </a:p>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they will also have to decide what compute using option to use. </a:t>
            </a:r>
          </a:p>
          <a:p>
            <a:pPr marL="0" marR="0" lvl="0" indent="0" algn="l" rtl="0">
              <a:lnSpc>
                <a:spcPct val="90000"/>
              </a:lnSpc>
              <a:spcBef>
                <a:spcPts val="0"/>
              </a:spcBef>
              <a:spcAft>
                <a:spcPts val="0"/>
              </a:spcAft>
              <a:buClr>
                <a:schemeClr val="dk1"/>
              </a:buClr>
              <a:buSzPct val="25000"/>
              <a:buFont typeface="Arial Black"/>
              <a:buNone/>
            </a:pPr>
            <a:endParaRPr sz="1059" b="0" i="0" u="none" strike="noStrike" cap="none">
              <a:solidFill>
                <a:schemeClr val="dk1"/>
              </a:solidFill>
              <a:latin typeface="Arial Black"/>
              <a:ea typeface="Arial Black"/>
              <a:cs typeface="Arial Black"/>
              <a:sym typeface="Arial Black"/>
            </a:endParaRPr>
          </a:p>
        </p:txBody>
      </p:sp>
      <p:sp>
        <p:nvSpPr>
          <p:cNvPr id="346" name="Shape 346"/>
          <p:cNvSpPr txBox="1">
            <a:spLocks noGrp="1"/>
          </p:cNvSpPr>
          <p:nvPr>
            <p:ph type="hdr" idx="3"/>
          </p:nvPr>
        </p:nvSpPr>
        <p:spPr>
          <a:xfrm>
            <a:off x="0" y="0"/>
            <a:ext cx="2971799" cy="457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Tableau Conference 2016</a:t>
            </a:r>
          </a:p>
        </p:txBody>
      </p:sp>
      <p:sp>
        <p:nvSpPr>
          <p:cNvPr id="347" name="Shape 347"/>
          <p:cNvSpPr txBox="1">
            <a:spLocks noGrp="1"/>
          </p:cNvSpPr>
          <p:nvPr>
            <p:ph type="ftr" idx="11"/>
          </p:nvPr>
        </p:nvSpPr>
        <p:spPr>
          <a:xfrm>
            <a:off x="0" y="8686800"/>
            <a:ext cx="5920800" cy="356099"/>
          </a:xfrm>
          <a:prstGeom prst="rect">
            <a:avLst/>
          </a:prstGeom>
          <a:noFill/>
          <a:ln>
            <a:noFill/>
          </a:ln>
        </p:spPr>
        <p:txBody>
          <a:bodyPr wrap="square" lIns="91425" tIns="45700" rIns="91425" bIns="45700" anchor="b" anchorCtr="0">
            <a:noAutofit/>
          </a:bodyPr>
          <a:lstStyle/>
          <a:p>
            <a:pPr marL="571500" marR="0" lvl="0" indent="0" algn="l" rtl="0">
              <a:lnSpc>
                <a:spcPct val="100000"/>
              </a:lnSpc>
              <a:spcBef>
                <a:spcPts val="0"/>
              </a:spcBef>
              <a:spcAft>
                <a:spcPts val="0"/>
              </a:spcAft>
              <a:buClr>
                <a:srgbClr val="000000"/>
              </a:buClr>
              <a:buSzPct val="25000"/>
              <a:buFont typeface="Arial"/>
              <a:buNone/>
            </a:pPr>
            <a:r>
              <a:rPr lang="en-US" sz="400" b="0" i="0" u="none" strike="noStrike" cap="none">
                <a:solidFill>
                  <a:srgbClr val="000000"/>
                </a:solidFill>
                <a:latin typeface="Arial"/>
                <a:ea typeface="Arial"/>
                <a:cs typeface="Arial"/>
                <a:sym typeface="Arial"/>
              </a:rPr>
              <a:t>© 2016 Tableau Software. All rights reserved. </a:t>
            </a:r>
          </a:p>
        </p:txBody>
      </p:sp>
      <p:sp>
        <p:nvSpPr>
          <p:cNvPr id="348" name="Shape 348"/>
          <p:cNvSpPr txBox="1">
            <a:spLocks noGrp="1"/>
          </p:cNvSpPr>
          <p:nvPr>
            <p:ph type="dt" idx="10"/>
          </p:nvPr>
        </p:nvSpPr>
        <p:spPr>
          <a:xfrm>
            <a:off x="3884612" y="0"/>
            <a:ext cx="2971799" cy="45720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5/9/2017 10:09 AM</a:t>
            </a:r>
          </a:p>
        </p:txBody>
      </p:sp>
      <p:sp>
        <p:nvSpPr>
          <p:cNvPr id="349" name="Shape 349"/>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9" name="Shape 359"/>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rgbClr val="000000"/>
              </a:buClr>
              <a:buSzPct val="25000"/>
              <a:buFont typeface="Arial Black"/>
              <a:buNone/>
            </a:pPr>
            <a:r>
              <a:rPr lang="en-US">
                <a:solidFill>
                  <a:srgbClr val="000000"/>
                </a:solidFill>
              </a:rPr>
              <a:t>Rachel</a:t>
            </a:r>
          </a:p>
        </p:txBody>
      </p:sp>
      <p:sp>
        <p:nvSpPr>
          <p:cNvPr id="360" name="Shape 360"/>
          <p:cNvSpPr txBox="1">
            <a:spLocks noGrp="1"/>
          </p:cNvSpPr>
          <p:nvPr>
            <p:ph type="hdr" idx="3"/>
          </p:nvPr>
        </p:nvSpPr>
        <p:spPr>
          <a:xfrm>
            <a:off x="0" y="0"/>
            <a:ext cx="2971799" cy="457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Tableau Conference 2016</a:t>
            </a:r>
          </a:p>
        </p:txBody>
      </p:sp>
      <p:sp>
        <p:nvSpPr>
          <p:cNvPr id="361" name="Shape 361"/>
          <p:cNvSpPr txBox="1">
            <a:spLocks noGrp="1"/>
          </p:cNvSpPr>
          <p:nvPr>
            <p:ph type="ftr" idx="11"/>
          </p:nvPr>
        </p:nvSpPr>
        <p:spPr>
          <a:xfrm>
            <a:off x="0" y="8686800"/>
            <a:ext cx="5920800" cy="356099"/>
          </a:xfrm>
          <a:prstGeom prst="rect">
            <a:avLst/>
          </a:prstGeom>
          <a:noFill/>
          <a:ln>
            <a:noFill/>
          </a:ln>
        </p:spPr>
        <p:txBody>
          <a:bodyPr wrap="square" lIns="91425" tIns="45700" rIns="91425" bIns="45700" anchor="b" anchorCtr="0">
            <a:noAutofit/>
          </a:bodyPr>
          <a:lstStyle/>
          <a:p>
            <a:pPr marL="571500" marR="0" lvl="0" indent="0" algn="l" rtl="0">
              <a:lnSpc>
                <a:spcPct val="100000"/>
              </a:lnSpc>
              <a:spcBef>
                <a:spcPts val="0"/>
              </a:spcBef>
              <a:spcAft>
                <a:spcPts val="0"/>
              </a:spcAft>
              <a:buClr>
                <a:srgbClr val="000000"/>
              </a:buClr>
              <a:buSzPct val="25000"/>
              <a:buFont typeface="Arial"/>
              <a:buNone/>
            </a:pPr>
            <a:r>
              <a:rPr lang="en-US" sz="400" b="0" i="0" u="none" strike="noStrike" cap="none">
                <a:solidFill>
                  <a:srgbClr val="000000"/>
                </a:solidFill>
                <a:latin typeface="Arial"/>
                <a:ea typeface="Arial"/>
                <a:cs typeface="Arial"/>
                <a:sym typeface="Arial"/>
              </a:rPr>
              <a:t>© 2016 Tableau Software. All rights reserved. </a:t>
            </a:r>
          </a:p>
        </p:txBody>
      </p:sp>
      <p:sp>
        <p:nvSpPr>
          <p:cNvPr id="362" name="Shape 362"/>
          <p:cNvSpPr txBox="1">
            <a:spLocks noGrp="1"/>
          </p:cNvSpPr>
          <p:nvPr>
            <p:ph type="dt" idx="10"/>
          </p:nvPr>
        </p:nvSpPr>
        <p:spPr>
          <a:xfrm>
            <a:off x="3884612" y="0"/>
            <a:ext cx="2971799" cy="45720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5/9/2017 10:09 AM</a:t>
            </a:r>
          </a:p>
        </p:txBody>
      </p:sp>
      <p:sp>
        <p:nvSpPr>
          <p:cNvPr id="363" name="Shape 363"/>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200" b="0" i="0" u="none" strike="noStrike" cap="none">
                <a:solidFill>
                  <a:schemeClr val="lt1"/>
                </a:solidFill>
                <a:latin typeface="Arial"/>
                <a:ea typeface="Arial"/>
                <a:cs typeface="Arial"/>
                <a:sym typeface="Arial"/>
              </a:rPr>
              <a:t>23</a:t>
            </a:fld>
            <a:endParaRPr lang="en-US" sz="1200" b="0" i="0" u="none" strike="noStrike" cap="none">
              <a:solidFill>
                <a:schemeClr val="lt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0" name="Shape 390"/>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Black"/>
              <a:buNone/>
            </a:pPr>
            <a:r>
              <a:rPr lang="en-US" sz="1059" b="0" i="0" u="none" strike="noStrike" cap="none">
                <a:solidFill>
                  <a:schemeClr val="dk1"/>
                </a:solidFill>
                <a:latin typeface="Arial Black"/>
                <a:ea typeface="Arial Black"/>
                <a:cs typeface="Arial Black"/>
                <a:sym typeface="Arial Black"/>
              </a:rPr>
              <a:t>Mo</a:t>
            </a:r>
          </a:p>
        </p:txBody>
      </p:sp>
      <p:sp>
        <p:nvSpPr>
          <p:cNvPr id="391" name="Shape 391"/>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24</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7" name="Shape 397"/>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Black"/>
              <a:buNone/>
            </a:pPr>
            <a:r>
              <a:rPr lang="en-US" sz="1059" b="0" i="0" u="none" strike="noStrike" cap="none">
                <a:solidFill>
                  <a:schemeClr val="dk1"/>
                </a:solidFill>
                <a:latin typeface="Arial Black"/>
                <a:ea typeface="Arial Black"/>
                <a:cs typeface="Arial Black"/>
                <a:sym typeface="Arial Black"/>
              </a:rPr>
              <a:t>Mo</a:t>
            </a:r>
          </a:p>
        </p:txBody>
      </p:sp>
      <p:sp>
        <p:nvSpPr>
          <p:cNvPr id="398" name="Shape 398"/>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25</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4" name="Shape 404"/>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chemeClr val="lt1"/>
              </a:buClr>
              <a:buSzPct val="25000"/>
              <a:buFont typeface="Arial Black"/>
              <a:buNone/>
            </a:pPr>
            <a:r>
              <a:rPr lang="en-US" dirty="0"/>
              <a:t>outliers - </a:t>
            </a:r>
          </a:p>
          <a:p>
            <a:pPr marL="0" marR="0" lvl="0" indent="0" algn="l" rtl="0">
              <a:lnSpc>
                <a:spcPct val="90000"/>
              </a:lnSpc>
              <a:spcBef>
                <a:spcPts val="0"/>
              </a:spcBef>
              <a:spcAft>
                <a:spcPts val="0"/>
              </a:spcAft>
              <a:buClr>
                <a:schemeClr val="lt1"/>
              </a:buClr>
              <a:buSzPct val="25000"/>
              <a:buFont typeface="Arial Black"/>
              <a:buNone/>
            </a:pPr>
            <a:r>
              <a:rPr lang="en-US" dirty="0"/>
              <a:t>more and more data being collected every day, integration of sensor outputs and the increase in IOT infrastructure, there is so much data to </a:t>
            </a:r>
            <a:r>
              <a:rPr lang="en-US" dirty="0" err="1"/>
              <a:t>analyse</a:t>
            </a:r>
            <a:r>
              <a:rPr lang="en-US" dirty="0"/>
              <a:t> and people want to be able to detect if a new </a:t>
            </a:r>
            <a:r>
              <a:rPr lang="en-US" dirty="0" err="1"/>
              <a:t>datapoint</a:t>
            </a:r>
            <a:r>
              <a:rPr lang="en-US" dirty="0"/>
              <a:t> fits in with the norm or if something has gone wrong and they need to take action</a:t>
            </a:r>
          </a:p>
          <a:p>
            <a:pPr marL="0" marR="0" lvl="0" indent="0" algn="l" rtl="0">
              <a:lnSpc>
                <a:spcPct val="90000"/>
              </a:lnSpc>
              <a:spcBef>
                <a:spcPts val="0"/>
              </a:spcBef>
              <a:spcAft>
                <a:spcPts val="0"/>
              </a:spcAft>
              <a:buClr>
                <a:schemeClr val="lt1"/>
              </a:buClr>
              <a:buSzPct val="25000"/>
              <a:buFont typeface="Arial Black"/>
              <a:buNone/>
            </a:pPr>
            <a:endParaRPr dirty="0"/>
          </a:p>
          <a:p>
            <a:pPr marL="0" marR="0" lvl="0" indent="0" algn="l" rtl="0">
              <a:lnSpc>
                <a:spcPct val="90000"/>
              </a:lnSpc>
              <a:spcBef>
                <a:spcPts val="0"/>
              </a:spcBef>
              <a:spcAft>
                <a:spcPts val="0"/>
              </a:spcAft>
              <a:buClr>
                <a:schemeClr val="lt1"/>
              </a:buClr>
              <a:buSzPct val="25000"/>
              <a:buFont typeface="Arial Black"/>
              <a:buNone/>
            </a:pPr>
            <a:r>
              <a:rPr lang="en-US" dirty="0" smtClean="0"/>
              <a:t>USE CASE BUSINES</a:t>
            </a:r>
            <a:r>
              <a:rPr lang="en-US" baseline="0" dirty="0" smtClean="0"/>
              <a:t> CASE</a:t>
            </a:r>
            <a:r>
              <a:rPr lang="en-US" dirty="0" smtClean="0"/>
              <a:t>: so </a:t>
            </a:r>
            <a:r>
              <a:rPr lang="en-US" dirty="0"/>
              <a:t>we’ve had customers from power plants wanting to know is a turbine is overheating, or architects looking at the micro movements of a suspension bridge to monitor if there is too much stress being placed at any given point.</a:t>
            </a:r>
          </a:p>
          <a:p>
            <a:pPr marL="0" marR="0" lvl="0" indent="0" algn="l" rtl="0">
              <a:lnSpc>
                <a:spcPct val="90000"/>
              </a:lnSpc>
              <a:spcBef>
                <a:spcPts val="0"/>
              </a:spcBef>
              <a:spcAft>
                <a:spcPts val="0"/>
              </a:spcAft>
              <a:buClr>
                <a:schemeClr val="lt1"/>
              </a:buClr>
              <a:buSzPct val="25000"/>
              <a:buFont typeface="Arial Black"/>
              <a:buNone/>
            </a:pPr>
            <a:endParaRPr dirty="0"/>
          </a:p>
          <a:p>
            <a:pPr marL="0" marR="0" lvl="0" indent="0" algn="l" rtl="0">
              <a:lnSpc>
                <a:spcPct val="90000"/>
              </a:lnSpc>
              <a:spcBef>
                <a:spcPts val="0"/>
              </a:spcBef>
              <a:spcAft>
                <a:spcPts val="0"/>
              </a:spcAft>
              <a:buClr>
                <a:schemeClr val="lt1"/>
              </a:buClr>
              <a:buSzPct val="25000"/>
              <a:buFont typeface="Arial Black"/>
              <a:buNone/>
            </a:pPr>
            <a:r>
              <a:rPr lang="en-US" dirty="0"/>
              <a:t>these are the kind of things our first examples today are going to address.</a:t>
            </a:r>
          </a:p>
        </p:txBody>
      </p:sp>
      <p:sp>
        <p:nvSpPr>
          <p:cNvPr id="405" name="Shape 405"/>
          <p:cNvSpPr txBox="1">
            <a:spLocks noGrp="1"/>
          </p:cNvSpPr>
          <p:nvPr>
            <p:ph type="hdr" idx="3"/>
          </p:nvPr>
        </p:nvSpPr>
        <p:spPr>
          <a:xfrm>
            <a:off x="0" y="0"/>
            <a:ext cx="2971799" cy="457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Tableau Conference 2016</a:t>
            </a:r>
          </a:p>
        </p:txBody>
      </p:sp>
      <p:sp>
        <p:nvSpPr>
          <p:cNvPr id="406" name="Shape 406"/>
          <p:cNvSpPr txBox="1">
            <a:spLocks noGrp="1"/>
          </p:cNvSpPr>
          <p:nvPr>
            <p:ph type="ftr" idx="11"/>
          </p:nvPr>
        </p:nvSpPr>
        <p:spPr>
          <a:xfrm>
            <a:off x="0" y="8686800"/>
            <a:ext cx="5920800" cy="356099"/>
          </a:xfrm>
          <a:prstGeom prst="rect">
            <a:avLst/>
          </a:prstGeom>
          <a:noFill/>
          <a:ln>
            <a:noFill/>
          </a:ln>
        </p:spPr>
        <p:txBody>
          <a:bodyPr wrap="square" lIns="91425" tIns="45700" rIns="91425" bIns="45700" anchor="b" anchorCtr="0">
            <a:noAutofit/>
          </a:bodyPr>
          <a:lstStyle/>
          <a:p>
            <a:pPr marL="571500" marR="0" lvl="0" indent="0" algn="l" rtl="0">
              <a:lnSpc>
                <a:spcPct val="100000"/>
              </a:lnSpc>
              <a:spcBef>
                <a:spcPts val="0"/>
              </a:spcBef>
              <a:spcAft>
                <a:spcPts val="0"/>
              </a:spcAft>
              <a:buClr>
                <a:srgbClr val="000000"/>
              </a:buClr>
              <a:buSzPct val="25000"/>
              <a:buFont typeface="Arial"/>
              <a:buNone/>
            </a:pPr>
            <a:r>
              <a:rPr lang="en-US" sz="400" b="0" i="0" u="none" strike="noStrike" cap="none">
                <a:solidFill>
                  <a:srgbClr val="000000"/>
                </a:solidFill>
                <a:latin typeface="Arial"/>
                <a:ea typeface="Arial"/>
                <a:cs typeface="Arial"/>
                <a:sym typeface="Arial"/>
              </a:rPr>
              <a:t>© 2016 Tableau Software. All rights reserved. </a:t>
            </a:r>
          </a:p>
        </p:txBody>
      </p:sp>
      <p:sp>
        <p:nvSpPr>
          <p:cNvPr id="407" name="Shape 407"/>
          <p:cNvSpPr txBox="1">
            <a:spLocks noGrp="1"/>
          </p:cNvSpPr>
          <p:nvPr>
            <p:ph type="dt" idx="10"/>
          </p:nvPr>
        </p:nvSpPr>
        <p:spPr>
          <a:xfrm>
            <a:off x="3884612" y="0"/>
            <a:ext cx="2971799" cy="45720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5/9/2017 10:09 AM</a:t>
            </a:r>
          </a:p>
        </p:txBody>
      </p:sp>
      <p:sp>
        <p:nvSpPr>
          <p:cNvPr id="408" name="Shape 408"/>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200" b="0" i="0" u="none" strike="noStrike" cap="none">
                <a:solidFill>
                  <a:schemeClr val="lt1"/>
                </a:solidFill>
                <a:latin typeface="Arial"/>
                <a:ea typeface="Arial"/>
                <a:cs typeface="Arial"/>
                <a:sym typeface="Arial"/>
              </a:rPr>
              <a:t>26</a:t>
            </a:fld>
            <a:endParaRPr lang="en-US" sz="1200" b="0" i="0" u="none" strike="noStrike" cap="none">
              <a:solidFill>
                <a:schemeClr val="lt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3" name="Shape 413"/>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Black"/>
              <a:buNone/>
            </a:pPr>
            <a:r>
              <a:rPr lang="en-US" sz="1059" b="0" i="0" u="none" strike="noStrike" cap="none">
                <a:solidFill>
                  <a:schemeClr val="dk1"/>
                </a:solidFill>
                <a:latin typeface="Arial Black"/>
                <a:ea typeface="Arial Black"/>
                <a:cs typeface="Arial Black"/>
                <a:sym typeface="Arial Black"/>
              </a:rPr>
              <a:t>Rachel</a:t>
            </a:r>
          </a:p>
          <a:p>
            <a:pPr marL="0" marR="0" lvl="0" indent="0" algn="l" rtl="0">
              <a:lnSpc>
                <a:spcPct val="90000"/>
              </a:lnSpc>
              <a:spcBef>
                <a:spcPts val="0"/>
              </a:spcBef>
              <a:spcAft>
                <a:spcPts val="0"/>
              </a:spcAft>
              <a:buClr>
                <a:schemeClr val="dk1"/>
              </a:buClr>
              <a:buSzPct val="25000"/>
              <a:buFont typeface="Arial Black"/>
              <a:buNone/>
            </a:pPr>
            <a:endParaRPr/>
          </a:p>
          <a:p>
            <a:pPr marL="0" marR="0" lvl="0" indent="0" algn="l" rtl="0">
              <a:lnSpc>
                <a:spcPct val="90000"/>
              </a:lnSpc>
              <a:spcBef>
                <a:spcPts val="0"/>
              </a:spcBef>
              <a:spcAft>
                <a:spcPts val="0"/>
              </a:spcAft>
              <a:buClr>
                <a:schemeClr val="dk1"/>
              </a:buClr>
              <a:buSzPct val="25000"/>
              <a:buFont typeface="Arial Black"/>
              <a:buNone/>
            </a:pPr>
            <a:r>
              <a:rPr lang="en-US"/>
              <a:t>Data - online for use in machine learning challenge to look at occurrences of El Nino and try and predict future occurrences. </a:t>
            </a:r>
          </a:p>
        </p:txBody>
      </p:sp>
      <p:sp>
        <p:nvSpPr>
          <p:cNvPr id="414" name="Shape 414"/>
          <p:cNvSpPr txBox="1">
            <a:spLocks noGrp="1"/>
          </p:cNvSpPr>
          <p:nvPr>
            <p:ph type="sldNum" idx="12"/>
          </p:nvPr>
        </p:nvSpPr>
        <p:spPr>
          <a:xfrm>
            <a:off x="5909307" y="8685213"/>
            <a:ext cx="947103"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27</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1" name="Shape 421"/>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1400" b="1" i="0" u="none" strike="noStrike" cap="none">
                <a:solidFill>
                  <a:schemeClr val="dk1"/>
                </a:solidFill>
                <a:latin typeface="Arial"/>
                <a:ea typeface="Arial"/>
                <a:cs typeface="Arial"/>
                <a:sym typeface="Arial"/>
              </a:rPr>
              <a:t>Rachel</a:t>
            </a:r>
          </a:p>
          <a:p>
            <a:pPr marL="0" marR="0" lvl="0" indent="0" algn="l" rtl="0">
              <a:lnSpc>
                <a:spcPct val="90000"/>
              </a:lnSpc>
              <a:spcBef>
                <a:spcPts val="1200"/>
              </a:spcBef>
              <a:spcAft>
                <a:spcPts val="0"/>
              </a:spcAft>
              <a:buClr>
                <a:schemeClr val="dk1"/>
              </a:buClr>
              <a:buSzPct val="25000"/>
              <a:buFont typeface="Arial"/>
              <a:buNone/>
            </a:pPr>
            <a:r>
              <a:rPr lang="en-US" sz="1400" b="1" i="0" u="none" strike="noStrike" cap="none">
                <a:solidFill>
                  <a:schemeClr val="dk1"/>
                </a:solidFill>
                <a:latin typeface="Arial"/>
                <a:ea typeface="Arial"/>
                <a:cs typeface="Arial"/>
                <a:sym typeface="Arial"/>
              </a:rPr>
              <a:t>Scikit Learn - Outlier Detection</a:t>
            </a:r>
          </a:p>
          <a:p>
            <a:pPr marL="0" marR="0" lvl="0" indent="0" algn="l" rtl="0">
              <a:lnSpc>
                <a:spcPct val="90000"/>
              </a:lnSpc>
              <a:spcBef>
                <a:spcPts val="1200"/>
              </a:spcBef>
              <a:spcAft>
                <a:spcPts val="0"/>
              </a:spcAft>
              <a:buClr>
                <a:schemeClr val="dk1"/>
              </a:buClr>
              <a:buSzPct val="25000"/>
              <a:buFont typeface="Arial"/>
              <a:buNone/>
            </a:pPr>
            <a:r>
              <a:rPr lang="en-US" sz="1400" b="1" i="0" u="none" strike="noStrike" cap="none">
                <a:solidFill>
                  <a:schemeClr val="dk1"/>
                </a:solidFill>
                <a:latin typeface="Arial"/>
                <a:ea typeface="Arial"/>
                <a:cs typeface="Arial"/>
                <a:sym typeface="Arial"/>
              </a:rPr>
              <a:t>walk through example to do together</a:t>
            </a:r>
          </a:p>
          <a:p>
            <a:pPr marL="0" marR="0" lvl="0" indent="0" algn="l" rtl="0">
              <a:lnSpc>
                <a:spcPct val="200000"/>
              </a:lnSpc>
              <a:spcBef>
                <a:spcPts val="1200"/>
              </a:spcBef>
              <a:spcAft>
                <a:spcPts val="0"/>
              </a:spcAft>
              <a:buClr>
                <a:srgbClr val="1D1F22"/>
              </a:buClr>
              <a:buSzPct val="25000"/>
              <a:buFont typeface="Arial"/>
              <a:buNone/>
            </a:pPr>
            <a:r>
              <a:rPr lang="en-US" sz="1100" b="0" i="0" u="none" strike="noStrike" cap="none">
                <a:solidFill>
                  <a:srgbClr val="1D1F22"/>
                </a:solidFill>
                <a:latin typeface="Arial"/>
                <a:ea typeface="Arial"/>
                <a:cs typeface="Arial"/>
                <a:sym typeface="Arial"/>
              </a:rPr>
              <a:t> the goal is to separate a core of regular observations from some polluting ones, called “outliers”. Yet, in the case of outlier detection, we don’t have a clean data set representing the population of regular observations that can be used to train any tool.</a:t>
            </a:r>
          </a:p>
        </p:txBody>
      </p:sp>
      <p:sp>
        <p:nvSpPr>
          <p:cNvPr id="422" name="Shape 422"/>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28</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8" name="Shape 428"/>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lvl="0" indent="0" rtl="0">
              <a:spcBef>
                <a:spcPts val="400"/>
              </a:spcBef>
              <a:spcAft>
                <a:spcPts val="0"/>
              </a:spcAft>
              <a:buClr>
                <a:schemeClr val="dk1"/>
              </a:buClr>
              <a:buSzPct val="25000"/>
              <a:buFont typeface="Arial Black"/>
              <a:buNone/>
            </a:pPr>
            <a:endParaRPr>
              <a:solidFill>
                <a:srgbClr val="000000"/>
              </a:solidFill>
            </a:endParaRPr>
          </a:p>
          <a:p>
            <a:pPr marL="0" marR="0" lvl="0" indent="0" algn="l" rtl="0">
              <a:lnSpc>
                <a:spcPct val="90000"/>
              </a:lnSpc>
              <a:spcBef>
                <a:spcPts val="0"/>
              </a:spcBef>
              <a:spcAft>
                <a:spcPts val="0"/>
              </a:spcAft>
              <a:buClr>
                <a:schemeClr val="dk1"/>
              </a:buClr>
              <a:buSzPct val="25000"/>
              <a:buFont typeface="Arial Black"/>
              <a:buNone/>
            </a:pPr>
            <a:r>
              <a:rPr lang="en-US" sz="1059" b="0" i="0" u="none" strike="noStrike" cap="none">
                <a:solidFill>
                  <a:srgbClr val="000000"/>
                </a:solidFill>
                <a:latin typeface="Arial Black"/>
                <a:ea typeface="Arial Black"/>
                <a:cs typeface="Arial Black"/>
                <a:sym typeface="Arial Black"/>
              </a:rPr>
              <a:t>Rachel</a:t>
            </a:r>
          </a:p>
          <a:p>
            <a:pPr marL="0" marR="0" lvl="0" indent="0" algn="l" rtl="0">
              <a:lnSpc>
                <a:spcPct val="90000"/>
              </a:lnSpc>
              <a:spcBef>
                <a:spcPts val="400"/>
              </a:spcBef>
              <a:spcAft>
                <a:spcPts val="0"/>
              </a:spcAft>
              <a:buClr>
                <a:schemeClr val="dk1"/>
              </a:buClr>
              <a:buSzPct val="25000"/>
              <a:buFont typeface="Arial Black"/>
              <a:buNone/>
            </a:pPr>
            <a:endParaRPr sz="1059" b="0" i="0" u="none" strike="noStrike" cap="none">
              <a:solidFill>
                <a:srgbClr val="000000"/>
              </a:solidFill>
              <a:latin typeface="Arial Black"/>
              <a:ea typeface="Arial Black"/>
              <a:cs typeface="Arial Black"/>
              <a:sym typeface="Arial Black"/>
            </a:endParaRPr>
          </a:p>
          <a:p>
            <a:pPr marL="0" marR="0" lvl="0" indent="0" algn="ctr" rtl="0">
              <a:lnSpc>
                <a:spcPct val="90000"/>
              </a:lnSpc>
              <a:spcBef>
                <a:spcPts val="400"/>
              </a:spcBef>
              <a:spcAft>
                <a:spcPts val="0"/>
              </a:spcAft>
              <a:buClr>
                <a:schemeClr val="lt1"/>
              </a:buClr>
              <a:buSzPct val="25000"/>
              <a:buFont typeface="Arial Black"/>
              <a:buNone/>
            </a:pPr>
            <a:r>
              <a:rPr lang="en-US" sz="1059" b="0" i="0" u="none" strike="noStrike" cap="none">
                <a:solidFill>
                  <a:srgbClr val="000000"/>
                </a:solidFill>
                <a:latin typeface="Arial Black"/>
                <a:ea typeface="Arial Black"/>
                <a:cs typeface="Arial Black"/>
                <a:sym typeface="Arial Black"/>
              </a:rPr>
              <a:t>The Operations manager of your power plant wants to know when there is irregular fluctuation in the water output. </a:t>
            </a:r>
          </a:p>
          <a:p>
            <a:pPr marL="0" marR="0" lvl="0" indent="0" algn="ctr" rtl="0">
              <a:lnSpc>
                <a:spcPct val="90000"/>
              </a:lnSpc>
              <a:spcBef>
                <a:spcPts val="400"/>
              </a:spcBef>
              <a:spcAft>
                <a:spcPts val="0"/>
              </a:spcAft>
              <a:buClr>
                <a:schemeClr val="dk1"/>
              </a:buClr>
              <a:buSzPct val="25000"/>
              <a:buFont typeface="Arial Black"/>
              <a:buNone/>
            </a:pPr>
            <a:endParaRPr sz="1059" b="0" i="0" u="none" strike="noStrike" cap="none">
              <a:solidFill>
                <a:srgbClr val="000000"/>
              </a:solidFill>
              <a:latin typeface="Arial Black"/>
              <a:ea typeface="Arial Black"/>
              <a:cs typeface="Arial Black"/>
              <a:sym typeface="Arial Black"/>
            </a:endParaRPr>
          </a:p>
          <a:p>
            <a:pPr marL="0" marR="0" lvl="0" indent="0" algn="ctr" rtl="0">
              <a:lnSpc>
                <a:spcPct val="90000"/>
              </a:lnSpc>
              <a:spcBef>
                <a:spcPts val="400"/>
              </a:spcBef>
              <a:spcAft>
                <a:spcPts val="0"/>
              </a:spcAft>
              <a:buClr>
                <a:schemeClr val="lt1"/>
              </a:buClr>
              <a:buSzPct val="25000"/>
              <a:buFont typeface="Arial Black"/>
              <a:buNone/>
            </a:pPr>
            <a:r>
              <a:rPr lang="en-US" sz="1059" b="0" i="0" u="none" strike="noStrike" cap="none">
                <a:solidFill>
                  <a:srgbClr val="000000"/>
                </a:solidFill>
                <a:latin typeface="Arial Black"/>
                <a:ea typeface="Arial Black"/>
                <a:cs typeface="Arial Black"/>
                <a:sym typeface="Arial Black"/>
              </a:rPr>
              <a:t>Turbine sensors record water temperature every minuet.</a:t>
            </a:r>
          </a:p>
          <a:p>
            <a:pPr lvl="0" indent="0" rtl="0">
              <a:spcBef>
                <a:spcPts val="400"/>
              </a:spcBef>
              <a:spcAft>
                <a:spcPts val="0"/>
              </a:spcAft>
              <a:buClr>
                <a:schemeClr val="dk1"/>
              </a:buClr>
              <a:buSzPct val="25000"/>
              <a:buFont typeface="Arial Black"/>
              <a:buNone/>
            </a:pPr>
            <a:endParaRPr>
              <a:solidFill>
                <a:srgbClr val="000000"/>
              </a:solidFill>
            </a:endParaRPr>
          </a:p>
          <a:p>
            <a:pPr marL="0" marR="0" lvl="0" indent="0" algn="l" rtl="0">
              <a:lnSpc>
                <a:spcPct val="90000"/>
              </a:lnSpc>
              <a:spcBef>
                <a:spcPts val="400"/>
              </a:spcBef>
              <a:spcAft>
                <a:spcPts val="0"/>
              </a:spcAft>
              <a:buClr>
                <a:schemeClr val="dk1"/>
              </a:buClr>
              <a:buSzPct val="25000"/>
              <a:buFont typeface="Arial Black"/>
              <a:buNone/>
            </a:pPr>
            <a:endParaRPr>
              <a:solidFill>
                <a:srgbClr val="000000"/>
              </a:solidFill>
            </a:endParaRPr>
          </a:p>
        </p:txBody>
      </p:sp>
      <p:sp>
        <p:nvSpPr>
          <p:cNvPr id="429" name="Shape 429"/>
          <p:cNvSpPr txBox="1">
            <a:spLocks noGrp="1"/>
          </p:cNvSpPr>
          <p:nvPr>
            <p:ph type="sldNum" idx="12"/>
          </p:nvPr>
        </p:nvSpPr>
        <p:spPr>
          <a:xfrm>
            <a:off x="5909307" y="8685213"/>
            <a:ext cx="947103"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ct val="25000"/>
              <a:buFont typeface="Arial Black"/>
              <a:buNone/>
            </a:pPr>
            <a:r>
              <a:rPr lang="en-US" sz="1059" b="0" i="0" u="none" strike="noStrike" cap="none">
                <a:solidFill>
                  <a:schemeClr val="dk1"/>
                </a:solidFill>
                <a:latin typeface="Arial Black"/>
                <a:ea typeface="Arial Black"/>
                <a:cs typeface="Arial Black"/>
                <a:sym typeface="Arial Black"/>
              </a:rPr>
              <a:t>Rachel</a:t>
            </a:r>
          </a:p>
          <a:p>
            <a:pPr marL="171450" marR="0" lvl="0" indent="-171450" algn="l" rtl="0">
              <a:lnSpc>
                <a:spcPct val="90000"/>
              </a:lnSpc>
              <a:spcBef>
                <a:spcPts val="0"/>
              </a:spcBef>
              <a:spcAft>
                <a:spcPts val="0"/>
              </a:spcAft>
              <a:buClr>
                <a:schemeClr val="dk1"/>
              </a:buClr>
              <a:buSzPct val="25000"/>
              <a:buFont typeface="Arial Black"/>
              <a:buNone/>
            </a:pPr>
            <a:endParaRPr/>
          </a:p>
          <a:p>
            <a:pPr marL="171450" marR="0" lvl="0" indent="-171450" algn="l" rtl="0">
              <a:lnSpc>
                <a:spcPct val="90000"/>
              </a:lnSpc>
              <a:spcBef>
                <a:spcPts val="0"/>
              </a:spcBef>
              <a:spcAft>
                <a:spcPts val="0"/>
              </a:spcAft>
              <a:buClr>
                <a:schemeClr val="dk1"/>
              </a:buClr>
              <a:buSzPct val="25000"/>
              <a:buFont typeface="Arial Black"/>
              <a:buNone/>
            </a:pPr>
            <a:r>
              <a:rPr lang="en-US"/>
              <a:t>before / after data night out </a:t>
            </a:r>
          </a:p>
        </p:txBody>
      </p:sp>
      <p:sp>
        <p:nvSpPr>
          <p:cNvPr id="205" name="Shape 205"/>
          <p:cNvSpPr txBox="1">
            <a:spLocks noGrp="1"/>
          </p:cNvSpPr>
          <p:nvPr>
            <p:ph type="hdr" idx="3"/>
          </p:nvPr>
        </p:nvSpPr>
        <p:spPr>
          <a:xfrm>
            <a:off x="0" y="0"/>
            <a:ext cx="2971799" cy="457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Tableau Conference 2016</a:t>
            </a:r>
          </a:p>
        </p:txBody>
      </p:sp>
      <p:sp>
        <p:nvSpPr>
          <p:cNvPr id="206" name="Shape 206"/>
          <p:cNvSpPr txBox="1">
            <a:spLocks noGrp="1"/>
          </p:cNvSpPr>
          <p:nvPr>
            <p:ph type="ftr" idx="11"/>
          </p:nvPr>
        </p:nvSpPr>
        <p:spPr>
          <a:xfrm>
            <a:off x="0" y="8686800"/>
            <a:ext cx="5920740" cy="355964"/>
          </a:xfrm>
          <a:prstGeom prst="rect">
            <a:avLst/>
          </a:prstGeom>
          <a:noFill/>
          <a:ln>
            <a:noFill/>
          </a:ln>
        </p:spPr>
        <p:txBody>
          <a:bodyPr wrap="square" lIns="91425" tIns="45700" rIns="91425" bIns="45700" anchor="b" anchorCtr="0">
            <a:noAutofit/>
          </a:bodyPr>
          <a:lstStyle/>
          <a:p>
            <a:pPr marL="571500" marR="0" lvl="0" indent="0" algn="l" rtl="0">
              <a:lnSpc>
                <a:spcPct val="100000"/>
              </a:lnSpc>
              <a:spcBef>
                <a:spcPts val="0"/>
              </a:spcBef>
              <a:spcAft>
                <a:spcPts val="0"/>
              </a:spcAft>
              <a:buClr>
                <a:srgbClr val="000000"/>
              </a:buClr>
              <a:buSzPct val="25000"/>
              <a:buFont typeface="Arial"/>
              <a:buNone/>
            </a:pPr>
            <a:r>
              <a:rPr lang="en-US" sz="400" b="0" i="0" u="none" strike="noStrike" cap="none">
                <a:solidFill>
                  <a:srgbClr val="000000"/>
                </a:solidFill>
                <a:latin typeface="Arial"/>
                <a:ea typeface="Arial"/>
                <a:cs typeface="Arial"/>
                <a:sym typeface="Arial"/>
              </a:rPr>
              <a:t>© 2016 Tableau Software. All rights reserved. </a:t>
            </a:r>
          </a:p>
        </p:txBody>
      </p:sp>
      <p:sp>
        <p:nvSpPr>
          <p:cNvPr id="207" name="Shape 207"/>
          <p:cNvSpPr txBox="1">
            <a:spLocks noGrp="1"/>
          </p:cNvSpPr>
          <p:nvPr>
            <p:ph type="dt" idx="10"/>
          </p:nvPr>
        </p:nvSpPr>
        <p:spPr>
          <a:xfrm>
            <a:off x="3884612" y="0"/>
            <a:ext cx="2971799" cy="45720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5/9/2017 10:09 AM</a:t>
            </a:r>
          </a:p>
        </p:txBody>
      </p:sp>
      <p:sp>
        <p:nvSpPr>
          <p:cNvPr id="208" name="Shape 208"/>
          <p:cNvSpPr txBox="1">
            <a:spLocks noGrp="1"/>
          </p:cNvSpPr>
          <p:nvPr>
            <p:ph type="sldNum" idx="12"/>
          </p:nvPr>
        </p:nvSpPr>
        <p:spPr>
          <a:xfrm>
            <a:off x="5909307" y="8685213"/>
            <a:ext cx="947103"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6" name="Shape 43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200000"/>
              </a:lnSpc>
              <a:spcBef>
                <a:spcPts val="0"/>
              </a:spcBef>
              <a:spcAft>
                <a:spcPts val="0"/>
              </a:spcAft>
              <a:buClr>
                <a:schemeClr val="dk1"/>
              </a:buClr>
              <a:buSzPct val="25000"/>
              <a:buFont typeface="Arial"/>
              <a:buNone/>
            </a:pPr>
            <a:r>
              <a:rPr lang="en-US" sz="1400" b="1" i="0" u="none" strike="noStrike" cap="none">
                <a:solidFill>
                  <a:srgbClr val="000000"/>
                </a:solidFill>
                <a:latin typeface="Arial"/>
                <a:ea typeface="Arial"/>
                <a:cs typeface="Arial"/>
                <a:sym typeface="Arial"/>
              </a:rPr>
              <a:t>Rachel</a:t>
            </a:r>
          </a:p>
        </p:txBody>
      </p:sp>
      <p:sp>
        <p:nvSpPr>
          <p:cNvPr id="437" name="Shape 437"/>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30</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Shape 4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a:t>Running the code: </a:t>
            </a:r>
          </a:p>
          <a:p>
            <a:pPr lvl="0">
              <a:spcBef>
                <a:spcPts val="0"/>
              </a:spcBef>
              <a:buNone/>
            </a:pPr>
            <a:r>
              <a:rPr lang="en-US"/>
              <a:t>Python is fussy and indents matter. error message details will help here. </a:t>
            </a:r>
          </a:p>
          <a:p>
            <a:pPr lvl="0">
              <a:spcBef>
                <a:spcPts val="0"/>
              </a:spcBef>
              <a:buNone/>
            </a:pPr>
            <a:r>
              <a:rPr lang="en-US"/>
              <a:t>we can control how Python receives the data and therefore how the code is run using the compute using option. </a:t>
            </a:r>
          </a:p>
          <a:p>
            <a:pPr lvl="0">
              <a:spcBef>
                <a:spcPts val="0"/>
              </a:spcBef>
              <a:buNone/>
            </a:pPr>
            <a:endParaRPr/>
          </a:p>
          <a:p>
            <a:pPr marL="0" lvl="0" indent="0" rtl="0">
              <a:spcBef>
                <a:spcPts val="0"/>
              </a:spcBef>
              <a:buNone/>
            </a:pPr>
            <a:r>
              <a:rPr lang="en-US"/>
              <a:t>We looked at finding outliers in sea surface temp, and sensor outputs and here we used some simple code but there are more complex outlier detection algorithms and in businesses where time is crucial in detecting and fixing an issue, outlier detection can help you spot issues within masses of data.  </a:t>
            </a:r>
          </a:p>
          <a:p>
            <a:pPr marL="0" lvl="0" indent="0" rtl="0">
              <a:spcBef>
                <a:spcPts val="0"/>
              </a:spcBef>
              <a:buNone/>
            </a:pPr>
            <a:endParaRPr/>
          </a:p>
          <a:p>
            <a:pPr marL="0" lvl="0" indent="0">
              <a:spcBef>
                <a:spcPts val="0"/>
              </a:spcBef>
              <a:buNone/>
            </a:pPr>
            <a:r>
              <a:rPr lang="en-US"/>
              <a:t>Mo’s now going to take over for our second topic - clustering </a:t>
            </a:r>
          </a:p>
          <a:p>
            <a:pPr lvl="0">
              <a:spcBef>
                <a:spcPts val="0"/>
              </a:spcBef>
              <a:buNone/>
            </a:pPr>
            <a:endParaRPr/>
          </a:p>
          <a:p>
            <a:pPr lvl="0">
              <a:spcBef>
                <a:spcPts val="0"/>
              </a:spcBef>
              <a:buNone/>
            </a:pPr>
            <a:endParaRPr/>
          </a:p>
        </p:txBody>
      </p:sp>
      <p:sp>
        <p:nvSpPr>
          <p:cNvPr id="444" name="Shape 444"/>
          <p:cNvSpPr txBox="1">
            <a:spLocks noGrp="1"/>
          </p:cNvSpPr>
          <p:nvPr>
            <p:ph type="sldNum" idx="12"/>
          </p:nvPr>
        </p:nvSpPr>
        <p:spPr>
          <a:xfrm>
            <a:off x="5909307" y="8685213"/>
            <a:ext cx="947100" cy="457200"/>
          </a:xfrm>
          <a:prstGeom prst="rect">
            <a:avLst/>
          </a:prstGeom>
        </p:spPr>
        <p:txBody>
          <a:bodyPr wrap="square"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9" name="Shape 449"/>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lvl="0" indent="0" rtl="0">
              <a:spcBef>
                <a:spcPts val="0"/>
              </a:spcBef>
              <a:spcAft>
                <a:spcPts val="0"/>
              </a:spcAft>
              <a:buClr>
                <a:schemeClr val="lt1"/>
              </a:buClr>
              <a:buSzPct val="25000"/>
              <a:buFont typeface="Arial Black"/>
              <a:buNone/>
            </a:pPr>
            <a:endParaRPr dirty="0">
              <a:solidFill>
                <a:srgbClr val="000000"/>
              </a:solidFill>
            </a:endParaRPr>
          </a:p>
          <a:p>
            <a:pPr marL="0" marR="0" lvl="0" indent="0" algn="l" rtl="0">
              <a:lnSpc>
                <a:spcPct val="90000"/>
              </a:lnSpc>
              <a:spcBef>
                <a:spcPts val="0"/>
              </a:spcBef>
              <a:spcAft>
                <a:spcPts val="0"/>
              </a:spcAft>
              <a:buClr>
                <a:schemeClr val="lt1"/>
              </a:buClr>
              <a:buSzPct val="25000"/>
              <a:buFont typeface="Arial Black"/>
              <a:buNone/>
            </a:pPr>
            <a:r>
              <a:rPr lang="en-US" sz="1059" b="0" i="0" u="none" strike="noStrike" cap="none" dirty="0">
                <a:solidFill>
                  <a:srgbClr val="000000"/>
                </a:solidFill>
                <a:latin typeface="Arial Black"/>
                <a:ea typeface="Arial Black"/>
                <a:cs typeface="Arial Black"/>
                <a:sym typeface="Arial Black"/>
              </a:rPr>
              <a:t>Mo</a:t>
            </a:r>
          </a:p>
          <a:p>
            <a:pPr marL="0" marR="0" lvl="0" indent="0" algn="l" rtl="0">
              <a:lnSpc>
                <a:spcPct val="90000"/>
              </a:lnSpc>
              <a:spcBef>
                <a:spcPts val="0"/>
              </a:spcBef>
              <a:spcAft>
                <a:spcPts val="0"/>
              </a:spcAft>
              <a:buClr>
                <a:schemeClr val="lt1"/>
              </a:buClr>
              <a:buSzPct val="25000"/>
              <a:buFont typeface="Arial Black"/>
              <a:buNone/>
            </a:pPr>
            <a:endParaRPr dirty="0">
              <a:solidFill>
                <a:srgbClr val="000000"/>
              </a:solidFill>
            </a:endParaRPr>
          </a:p>
          <a:p>
            <a:pPr marL="0" marR="0" lvl="0" indent="0" algn="l" rtl="0">
              <a:lnSpc>
                <a:spcPct val="90000"/>
              </a:lnSpc>
              <a:spcBef>
                <a:spcPts val="0"/>
              </a:spcBef>
              <a:spcAft>
                <a:spcPts val="0"/>
              </a:spcAft>
              <a:buClr>
                <a:schemeClr val="lt1"/>
              </a:buClr>
              <a:buSzPct val="25000"/>
              <a:buFont typeface="Arial Black"/>
              <a:buNone/>
            </a:pPr>
            <a:r>
              <a:rPr lang="en-US" dirty="0" smtClean="0">
                <a:solidFill>
                  <a:srgbClr val="000000"/>
                </a:solidFill>
              </a:rPr>
              <a:t>Use</a:t>
            </a:r>
            <a:r>
              <a:rPr lang="en-US" baseline="0" dirty="0" smtClean="0">
                <a:solidFill>
                  <a:srgbClr val="000000"/>
                </a:solidFill>
              </a:rPr>
              <a:t> case / business case: </a:t>
            </a:r>
            <a:r>
              <a:rPr lang="en-US" dirty="0" smtClean="0">
                <a:solidFill>
                  <a:srgbClr val="000000"/>
                </a:solidFill>
              </a:rPr>
              <a:t>We </a:t>
            </a:r>
            <a:r>
              <a:rPr lang="en-US" dirty="0">
                <a:solidFill>
                  <a:srgbClr val="000000"/>
                </a:solidFill>
              </a:rPr>
              <a:t>are collecting customer data coming from everywhere but we ideally want to group these into segments of customers and be able to easily flag which would be our best customer that we need to engage, and which are our dormant customers we need to reach differently</a:t>
            </a:r>
          </a:p>
          <a:p>
            <a:pPr marL="0" marR="0" lvl="0" indent="0" algn="l" rtl="0">
              <a:lnSpc>
                <a:spcPct val="90000"/>
              </a:lnSpc>
              <a:spcBef>
                <a:spcPts val="0"/>
              </a:spcBef>
              <a:spcAft>
                <a:spcPts val="0"/>
              </a:spcAft>
              <a:buClr>
                <a:schemeClr val="lt1"/>
              </a:buClr>
              <a:buSzPct val="25000"/>
              <a:buFont typeface="Arial Black"/>
              <a:buNone/>
            </a:pPr>
            <a:endParaRPr dirty="0">
              <a:solidFill>
                <a:srgbClr val="000000"/>
              </a:solidFill>
            </a:endParaRPr>
          </a:p>
        </p:txBody>
      </p:sp>
      <p:sp>
        <p:nvSpPr>
          <p:cNvPr id="450" name="Shape 450"/>
          <p:cNvSpPr txBox="1">
            <a:spLocks noGrp="1"/>
          </p:cNvSpPr>
          <p:nvPr>
            <p:ph type="hdr" idx="3"/>
          </p:nvPr>
        </p:nvSpPr>
        <p:spPr>
          <a:xfrm>
            <a:off x="0" y="0"/>
            <a:ext cx="2971799" cy="457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Tableau Conference 2016</a:t>
            </a:r>
          </a:p>
        </p:txBody>
      </p:sp>
      <p:sp>
        <p:nvSpPr>
          <p:cNvPr id="451" name="Shape 451"/>
          <p:cNvSpPr txBox="1">
            <a:spLocks noGrp="1"/>
          </p:cNvSpPr>
          <p:nvPr>
            <p:ph type="ftr" idx="11"/>
          </p:nvPr>
        </p:nvSpPr>
        <p:spPr>
          <a:xfrm>
            <a:off x="0" y="8686800"/>
            <a:ext cx="5920800" cy="356099"/>
          </a:xfrm>
          <a:prstGeom prst="rect">
            <a:avLst/>
          </a:prstGeom>
          <a:noFill/>
          <a:ln>
            <a:noFill/>
          </a:ln>
        </p:spPr>
        <p:txBody>
          <a:bodyPr wrap="square" lIns="91425" tIns="45700" rIns="91425" bIns="45700" anchor="b" anchorCtr="0">
            <a:noAutofit/>
          </a:bodyPr>
          <a:lstStyle/>
          <a:p>
            <a:pPr marL="571500" marR="0" lvl="0" indent="0" algn="l" rtl="0">
              <a:lnSpc>
                <a:spcPct val="100000"/>
              </a:lnSpc>
              <a:spcBef>
                <a:spcPts val="0"/>
              </a:spcBef>
              <a:spcAft>
                <a:spcPts val="0"/>
              </a:spcAft>
              <a:buClr>
                <a:srgbClr val="000000"/>
              </a:buClr>
              <a:buSzPct val="25000"/>
              <a:buFont typeface="Arial"/>
              <a:buNone/>
            </a:pPr>
            <a:r>
              <a:rPr lang="en-US" sz="400" b="0" i="0" u="none" strike="noStrike" cap="none">
                <a:solidFill>
                  <a:srgbClr val="000000"/>
                </a:solidFill>
                <a:latin typeface="Arial"/>
                <a:ea typeface="Arial"/>
                <a:cs typeface="Arial"/>
                <a:sym typeface="Arial"/>
              </a:rPr>
              <a:t>© 2016 Tableau Software. All rights reserved. </a:t>
            </a:r>
          </a:p>
        </p:txBody>
      </p:sp>
      <p:sp>
        <p:nvSpPr>
          <p:cNvPr id="452" name="Shape 452"/>
          <p:cNvSpPr txBox="1">
            <a:spLocks noGrp="1"/>
          </p:cNvSpPr>
          <p:nvPr>
            <p:ph type="dt" idx="10"/>
          </p:nvPr>
        </p:nvSpPr>
        <p:spPr>
          <a:xfrm>
            <a:off x="3884612" y="0"/>
            <a:ext cx="2971799" cy="45720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5/9/2017 10:09 AM</a:t>
            </a:r>
          </a:p>
        </p:txBody>
      </p:sp>
      <p:sp>
        <p:nvSpPr>
          <p:cNvPr id="453" name="Shape 453"/>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200" b="0" i="0" u="none" strike="noStrike" cap="none">
                <a:solidFill>
                  <a:schemeClr val="lt1"/>
                </a:solidFill>
                <a:latin typeface="Arial"/>
                <a:ea typeface="Arial"/>
                <a:cs typeface="Arial"/>
                <a:sym typeface="Arial"/>
              </a:rPr>
              <a:t>32</a:t>
            </a:fld>
            <a:endParaRPr lang="en-US" sz="1200" b="0" i="0" u="none" strike="noStrike" cap="none">
              <a:solidFill>
                <a:schemeClr val="lt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a:t>Mo</a:t>
            </a:r>
          </a:p>
          <a:p>
            <a:pPr lvl="0">
              <a:spcBef>
                <a:spcPts val="0"/>
              </a:spcBef>
              <a:buNone/>
            </a:pPr>
            <a:endParaRPr/>
          </a:p>
          <a:p>
            <a:pPr lvl="0">
              <a:spcBef>
                <a:spcPts val="0"/>
              </a:spcBef>
              <a:buNone/>
            </a:pPr>
            <a:r>
              <a:rPr lang="en-US"/>
              <a:t>The data set that we are looking at reprsents a set of point scattered around based on X &amp; Y variables.</a:t>
            </a:r>
          </a:p>
          <a:p>
            <a:pPr lvl="0">
              <a:spcBef>
                <a:spcPts val="0"/>
              </a:spcBef>
              <a:buNone/>
            </a:pPr>
            <a:r>
              <a:rPr lang="en-US"/>
              <a:t>We want to group every set of points together and consider them as a cluster</a:t>
            </a:r>
          </a:p>
          <a:p>
            <a:pPr lvl="0">
              <a:spcBef>
                <a:spcPts val="0"/>
              </a:spcBef>
              <a:buNone/>
            </a:pPr>
            <a:endParaRPr/>
          </a:p>
          <a:p>
            <a:pPr lvl="0">
              <a:spcBef>
                <a:spcPts val="0"/>
              </a:spcBef>
              <a:buNone/>
            </a:pPr>
            <a:r>
              <a:rPr lang="en-US"/>
              <a:t>We can rely on tableau’s K-Mean’s clustering to start, but K-Means clustering builds a set number of centroids (6 here) and group points that are the closest together.. which is not the grouping I would have gone for just looking at the scatterplot.</a:t>
            </a:r>
          </a:p>
          <a:p>
            <a:pPr lvl="0">
              <a:spcBef>
                <a:spcPts val="0"/>
              </a:spcBef>
              <a:buNone/>
            </a:pPr>
            <a:r>
              <a:rPr lang="en-US"/>
              <a:t>Other methods of clustering are available, some more sophisticated than other, and some more meant to deal with certain data sets than others</a:t>
            </a:r>
          </a:p>
          <a:p>
            <a:pPr lvl="0">
              <a:spcBef>
                <a:spcPts val="0"/>
              </a:spcBef>
              <a:buNone/>
            </a:pPr>
            <a:endParaRPr/>
          </a:p>
          <a:p>
            <a:pPr lvl="0">
              <a:spcBef>
                <a:spcPts val="0"/>
              </a:spcBef>
              <a:buNone/>
            </a:pPr>
            <a:r>
              <a:rPr lang="en-US"/>
              <a:t>DBSCAN would be the model that would definitely fit better my dataset here, as it looks at the density of points and builds zones (clusters) based on that </a:t>
            </a:r>
          </a:p>
        </p:txBody>
      </p:sp>
      <p:sp>
        <p:nvSpPr>
          <p:cNvPr id="459" name="Shape 459"/>
          <p:cNvSpPr txBox="1">
            <a:spLocks noGrp="1"/>
          </p:cNvSpPr>
          <p:nvPr>
            <p:ph type="sldNum" idx="12"/>
          </p:nvPr>
        </p:nvSpPr>
        <p:spPr>
          <a:xfrm>
            <a:off x="5909307" y="8685213"/>
            <a:ext cx="947100" cy="457200"/>
          </a:xfrm>
          <a:prstGeom prst="rect">
            <a:avLst/>
          </a:prstGeom>
        </p:spPr>
        <p:txBody>
          <a:bodyPr wrap="square"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6" name="Shape 46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1000" b="1" i="0" u="none" strike="noStrike" cap="none">
                <a:solidFill>
                  <a:schemeClr val="dk1"/>
                </a:solidFill>
                <a:latin typeface="Arial"/>
                <a:ea typeface="Arial"/>
                <a:cs typeface="Arial"/>
                <a:sym typeface="Arial"/>
              </a:rPr>
              <a:t>Mo</a:t>
            </a:r>
          </a:p>
          <a:p>
            <a:pPr marL="0" marR="0" lvl="0" indent="0" algn="l" rtl="0">
              <a:lnSpc>
                <a:spcPct val="90000"/>
              </a:lnSpc>
              <a:spcBef>
                <a:spcPts val="1200"/>
              </a:spcBef>
              <a:spcAft>
                <a:spcPts val="0"/>
              </a:spcAft>
              <a:buClr>
                <a:schemeClr val="dk1"/>
              </a:buClr>
              <a:buSzPct val="25000"/>
              <a:buFont typeface="Arial Black"/>
              <a:buNone/>
            </a:pPr>
            <a:endParaRPr sz="1000" b="1" i="0" u="none" strike="noStrike" cap="none">
              <a:solidFill>
                <a:schemeClr val="dk1"/>
              </a:solidFill>
              <a:latin typeface="Arial"/>
              <a:ea typeface="Arial"/>
              <a:cs typeface="Arial"/>
              <a:sym typeface="Arial"/>
            </a:endParaRPr>
          </a:p>
          <a:p>
            <a:pPr marL="0" marR="0" lvl="0" indent="0" algn="l" rtl="0">
              <a:lnSpc>
                <a:spcPct val="90000"/>
              </a:lnSpc>
              <a:spcBef>
                <a:spcPts val="1200"/>
              </a:spcBef>
              <a:spcAft>
                <a:spcPts val="0"/>
              </a:spcAft>
              <a:buClr>
                <a:schemeClr val="dk1"/>
              </a:buClr>
              <a:buSzPct val="25000"/>
              <a:buFont typeface="Arial"/>
              <a:buNone/>
            </a:pPr>
            <a:r>
              <a:rPr lang="en-US" sz="1000" b="1" i="0" u="none" strike="noStrike" cap="none">
                <a:solidFill>
                  <a:schemeClr val="dk1"/>
                </a:solidFill>
                <a:latin typeface="Arial"/>
                <a:ea typeface="Arial"/>
                <a:cs typeface="Arial"/>
                <a:sym typeface="Arial"/>
              </a:rPr>
              <a:t>DBSCAN</a:t>
            </a:r>
          </a:p>
          <a:p>
            <a:pPr marL="0" marR="0" lvl="0" indent="0" algn="l" rtl="0">
              <a:lnSpc>
                <a:spcPct val="200000"/>
              </a:lnSpc>
              <a:spcBef>
                <a:spcPts val="1200"/>
              </a:spcBef>
              <a:spcAft>
                <a:spcPts val="0"/>
              </a:spcAft>
              <a:buClr>
                <a:srgbClr val="1D1F22"/>
              </a:buClr>
              <a:buSzPct val="25000"/>
              <a:buFont typeface="Arial"/>
              <a:buNone/>
            </a:pPr>
            <a:r>
              <a:rPr lang="en-US" sz="1000" b="0" i="0" u="none" strike="noStrike" cap="none">
                <a:solidFill>
                  <a:srgbClr val="1D1F22"/>
                </a:solidFill>
                <a:latin typeface="Arial"/>
                <a:ea typeface="Arial"/>
                <a:cs typeface="Arial"/>
                <a:sym typeface="Arial"/>
              </a:rPr>
              <a:t>DBSCAN - Density-Based Spatial Clustering of Applications with Noise. Finds core samples of high density and expands clusters from them. Good for data which contains clusters of similar density.</a:t>
            </a:r>
          </a:p>
        </p:txBody>
      </p:sp>
      <p:sp>
        <p:nvSpPr>
          <p:cNvPr id="467" name="Shape 467"/>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34</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3" name="Shape 473"/>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Black"/>
              <a:buNone/>
            </a:pPr>
            <a:r>
              <a:rPr lang="en-US" sz="1059" b="0" i="0" u="none" strike="noStrike" cap="none">
                <a:solidFill>
                  <a:schemeClr val="dk1"/>
                </a:solidFill>
                <a:latin typeface="Arial Black"/>
                <a:ea typeface="Arial Black"/>
                <a:cs typeface="Arial Black"/>
                <a:sym typeface="Arial Black"/>
              </a:rPr>
              <a:t>Mo</a:t>
            </a:r>
          </a:p>
          <a:p>
            <a:pPr marL="0" marR="0" lvl="0" indent="0" algn="l" rtl="0">
              <a:lnSpc>
                <a:spcPct val="90000"/>
              </a:lnSpc>
              <a:spcBef>
                <a:spcPts val="0"/>
              </a:spcBef>
              <a:spcAft>
                <a:spcPts val="0"/>
              </a:spcAft>
              <a:buClr>
                <a:schemeClr val="dk1"/>
              </a:buClr>
              <a:buSzPct val="25000"/>
              <a:buFont typeface="Arial Black"/>
              <a:buNone/>
            </a:pPr>
            <a:endParaRPr/>
          </a:p>
          <a:p>
            <a:pPr marL="0" marR="0" lvl="0" indent="0" algn="l" rtl="0">
              <a:lnSpc>
                <a:spcPct val="90000"/>
              </a:lnSpc>
              <a:spcBef>
                <a:spcPts val="0"/>
              </a:spcBef>
              <a:spcAft>
                <a:spcPts val="0"/>
              </a:spcAft>
              <a:buClr>
                <a:schemeClr val="dk1"/>
              </a:buClr>
              <a:buSzPct val="25000"/>
              <a:buFont typeface="Arial Black"/>
              <a:buNone/>
            </a:pPr>
            <a:r>
              <a:rPr lang="en-US"/>
              <a:t>We go to Seattle every year as part of our Global Sales Kick-off and it’s every year the same excitement.</a:t>
            </a:r>
          </a:p>
          <a:p>
            <a:pPr marL="0" marR="0" lvl="0" indent="0" algn="l" rtl="0">
              <a:lnSpc>
                <a:spcPct val="90000"/>
              </a:lnSpc>
              <a:spcBef>
                <a:spcPts val="0"/>
              </a:spcBef>
              <a:spcAft>
                <a:spcPts val="0"/>
              </a:spcAft>
              <a:buClr>
                <a:schemeClr val="dk1"/>
              </a:buClr>
              <a:buSzPct val="25000"/>
              <a:buFont typeface="Arial Black"/>
              <a:buNone/>
            </a:pPr>
            <a:r>
              <a:rPr lang="en-US"/>
              <a:t>We get to learn about all the new things other teams worldwide work on and get to network with peers located all over the globe</a:t>
            </a:r>
          </a:p>
          <a:p>
            <a:pPr marL="0" marR="0" lvl="0" indent="0" algn="l" rtl="0">
              <a:lnSpc>
                <a:spcPct val="90000"/>
              </a:lnSpc>
              <a:spcBef>
                <a:spcPts val="0"/>
              </a:spcBef>
              <a:spcAft>
                <a:spcPts val="0"/>
              </a:spcAft>
              <a:buClr>
                <a:schemeClr val="dk1"/>
              </a:buClr>
              <a:buSzPct val="25000"/>
              <a:buFont typeface="Arial Black"/>
              <a:buNone/>
            </a:pPr>
            <a:r>
              <a:rPr lang="en-US"/>
              <a:t>But we get to enjoy seattle as well, and to make the most out of it better hang out late at night in rather safe areas, right?</a:t>
            </a:r>
          </a:p>
          <a:p>
            <a:pPr marL="0" marR="0" lvl="0" indent="0" algn="l" rtl="0">
              <a:lnSpc>
                <a:spcPct val="90000"/>
              </a:lnSpc>
              <a:spcBef>
                <a:spcPts val="0"/>
              </a:spcBef>
              <a:spcAft>
                <a:spcPts val="0"/>
              </a:spcAft>
              <a:buClr>
                <a:schemeClr val="dk1"/>
              </a:buClr>
              <a:buSzPct val="25000"/>
              <a:buFont typeface="Arial Black"/>
              <a:buNone/>
            </a:pPr>
            <a:endParaRPr/>
          </a:p>
          <a:p>
            <a:pPr marL="0" marR="0" lvl="0" indent="0" algn="l" rtl="0">
              <a:lnSpc>
                <a:spcPct val="90000"/>
              </a:lnSpc>
              <a:spcBef>
                <a:spcPts val="0"/>
              </a:spcBef>
              <a:spcAft>
                <a:spcPts val="0"/>
              </a:spcAft>
              <a:buClr>
                <a:schemeClr val="dk1"/>
              </a:buClr>
              <a:buSzPct val="25000"/>
              <a:buFont typeface="Arial Black"/>
              <a:buNone/>
            </a:pPr>
            <a:r>
              <a:rPr lang="en-US"/>
              <a:t>This dataset looks at 911 calls received around seattle, we’re going to focus on one type of offence and see what are the hot zone that Rachel &amp; I should avoid hanging out.</a:t>
            </a:r>
          </a:p>
        </p:txBody>
      </p:sp>
      <p:sp>
        <p:nvSpPr>
          <p:cNvPr id="474" name="Shape 474"/>
          <p:cNvSpPr txBox="1">
            <a:spLocks noGrp="1"/>
          </p:cNvSpPr>
          <p:nvPr>
            <p:ph type="sldNum" idx="12"/>
          </p:nvPr>
        </p:nvSpPr>
        <p:spPr>
          <a:xfrm>
            <a:off x="5909307" y="8685213"/>
            <a:ext cx="947103"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1" name="Shape 481"/>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200000"/>
              </a:lnSpc>
              <a:spcBef>
                <a:spcPts val="0"/>
              </a:spcBef>
              <a:spcAft>
                <a:spcPts val="0"/>
              </a:spcAft>
              <a:buClr>
                <a:schemeClr val="dk1"/>
              </a:buClr>
              <a:buSzPct val="25000"/>
              <a:buFont typeface="Arial"/>
              <a:buNone/>
            </a:pPr>
            <a:r>
              <a:rPr lang="en-US" sz="1050" dirty="0">
                <a:solidFill>
                  <a:srgbClr val="222222"/>
                </a:solidFill>
                <a:highlight>
                  <a:srgbClr val="FFFFFF"/>
                </a:highlight>
                <a:latin typeface="Arial"/>
                <a:ea typeface="Arial"/>
                <a:cs typeface="Arial"/>
                <a:sym typeface="Arial"/>
              </a:rPr>
              <a:t>The </a:t>
            </a:r>
            <a:r>
              <a:rPr lang="en-US" sz="1050" b="1" dirty="0" err="1">
                <a:solidFill>
                  <a:srgbClr val="222222"/>
                </a:solidFill>
                <a:highlight>
                  <a:srgbClr val="FFFFFF"/>
                </a:highlight>
                <a:latin typeface="Arial"/>
                <a:ea typeface="Arial"/>
                <a:cs typeface="Arial"/>
                <a:sym typeface="Arial"/>
              </a:rPr>
              <a:t>haversine</a:t>
            </a:r>
            <a:r>
              <a:rPr lang="en-US" sz="1050" b="1" dirty="0">
                <a:solidFill>
                  <a:srgbClr val="222222"/>
                </a:solidFill>
                <a:highlight>
                  <a:srgbClr val="FFFFFF"/>
                </a:highlight>
                <a:latin typeface="Arial"/>
                <a:ea typeface="Arial"/>
                <a:cs typeface="Arial"/>
                <a:sym typeface="Arial"/>
              </a:rPr>
              <a:t> formula</a:t>
            </a:r>
            <a:r>
              <a:rPr lang="en-US" sz="1050" dirty="0">
                <a:solidFill>
                  <a:srgbClr val="222222"/>
                </a:solidFill>
                <a:highlight>
                  <a:srgbClr val="FFFFFF"/>
                </a:highlight>
                <a:latin typeface="Arial"/>
                <a:ea typeface="Arial"/>
                <a:cs typeface="Arial"/>
                <a:sym typeface="Arial"/>
              </a:rPr>
              <a:t> determines the great-circle distance between two points on a sphere given their longitudes and latitudes</a:t>
            </a:r>
          </a:p>
        </p:txBody>
      </p:sp>
      <p:sp>
        <p:nvSpPr>
          <p:cNvPr id="482" name="Shape 482"/>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36</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Shape 4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8" name="Shape 4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a:t>use paramters to change python code you’re running</a:t>
            </a:r>
          </a:p>
          <a:p>
            <a:pPr lvl="0">
              <a:spcBef>
                <a:spcPts val="0"/>
              </a:spcBef>
              <a:buNone/>
            </a:pPr>
            <a:r>
              <a:rPr lang="en-US"/>
              <a:t>more than just one method to model your data</a:t>
            </a:r>
          </a:p>
          <a:p>
            <a:pPr lvl="0">
              <a:spcBef>
                <a:spcPts val="0"/>
              </a:spcBef>
              <a:buNone/>
            </a:pPr>
            <a:endParaRPr/>
          </a:p>
          <a:p>
            <a:pPr lvl="0" rtl="0">
              <a:spcBef>
                <a:spcPts val="0"/>
              </a:spcBef>
              <a:buNone/>
            </a:pPr>
            <a:r>
              <a:rPr lang="en-US"/>
              <a:t>there are more complex clustering models to look at</a:t>
            </a:r>
          </a:p>
        </p:txBody>
      </p:sp>
      <p:sp>
        <p:nvSpPr>
          <p:cNvPr id="489" name="Shape 489"/>
          <p:cNvSpPr txBox="1">
            <a:spLocks noGrp="1"/>
          </p:cNvSpPr>
          <p:nvPr>
            <p:ph type="sldNum" idx="12"/>
          </p:nvPr>
        </p:nvSpPr>
        <p:spPr>
          <a:xfrm>
            <a:off x="5909307" y="8685213"/>
            <a:ext cx="947100" cy="4572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4" name="Shape 494"/>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chemeClr val="lt1"/>
              </a:buClr>
              <a:buSzPct val="25000"/>
              <a:buFont typeface="Arial Black"/>
              <a:buNone/>
            </a:pPr>
            <a:r>
              <a:rPr lang="en-US" sz="1059" b="0" i="0" u="none" strike="noStrike" cap="none" dirty="0">
                <a:solidFill>
                  <a:srgbClr val="000000"/>
                </a:solidFill>
                <a:latin typeface="Arial Black"/>
                <a:ea typeface="Arial Black"/>
                <a:cs typeface="Arial Black"/>
                <a:sym typeface="Arial Black"/>
              </a:rPr>
              <a:t>Rachel</a:t>
            </a:r>
          </a:p>
          <a:p>
            <a:pPr marL="0" marR="0" lvl="0" indent="0" algn="l" rtl="0">
              <a:lnSpc>
                <a:spcPct val="90000"/>
              </a:lnSpc>
              <a:spcBef>
                <a:spcPts val="0"/>
              </a:spcBef>
              <a:spcAft>
                <a:spcPts val="0"/>
              </a:spcAft>
              <a:buClr>
                <a:schemeClr val="lt1"/>
              </a:buClr>
              <a:buSzPct val="25000"/>
              <a:buFont typeface="Arial Black"/>
              <a:buNone/>
            </a:pPr>
            <a:endParaRPr dirty="0">
              <a:solidFill>
                <a:srgbClr val="000000"/>
              </a:solidFill>
            </a:endParaRPr>
          </a:p>
          <a:p>
            <a:pPr marL="0" marR="0" lvl="0" indent="0" algn="l" rtl="0">
              <a:lnSpc>
                <a:spcPct val="90000"/>
              </a:lnSpc>
              <a:spcBef>
                <a:spcPts val="0"/>
              </a:spcBef>
              <a:spcAft>
                <a:spcPts val="0"/>
              </a:spcAft>
              <a:buClr>
                <a:schemeClr val="lt1"/>
              </a:buClr>
              <a:buSzPct val="25000"/>
              <a:buFont typeface="Arial Black"/>
              <a:buNone/>
            </a:pPr>
            <a:r>
              <a:rPr lang="en-US" dirty="0">
                <a:solidFill>
                  <a:srgbClr val="000000"/>
                </a:solidFill>
              </a:rPr>
              <a:t>Use case for Sentiment: </a:t>
            </a:r>
            <a:r>
              <a:rPr lang="en-US" baseline="0" dirty="0" smtClean="0">
                <a:solidFill>
                  <a:srgbClr val="000000"/>
                </a:solidFill>
              </a:rPr>
              <a:t> </a:t>
            </a:r>
          </a:p>
          <a:p>
            <a:pPr marL="0" marR="0" lvl="0" indent="0" algn="l" rtl="0">
              <a:lnSpc>
                <a:spcPct val="90000"/>
              </a:lnSpc>
              <a:spcBef>
                <a:spcPts val="0"/>
              </a:spcBef>
              <a:spcAft>
                <a:spcPts val="0"/>
              </a:spcAft>
              <a:buClr>
                <a:schemeClr val="lt1"/>
              </a:buClr>
              <a:buSzPct val="25000"/>
              <a:buFont typeface="Arial Black"/>
              <a:buNone/>
            </a:pPr>
            <a:r>
              <a:rPr lang="en-US" dirty="0" smtClean="0">
                <a:latin typeface="Arial"/>
                <a:ea typeface="Arial"/>
                <a:cs typeface="Arial"/>
                <a:sym typeface="Arial"/>
              </a:rPr>
              <a:t>b2c businesses.</a:t>
            </a:r>
            <a:r>
              <a:rPr lang="en-US" baseline="0" dirty="0" smtClean="0">
                <a:latin typeface="Arial"/>
                <a:ea typeface="Arial"/>
                <a:cs typeface="Arial"/>
                <a:sym typeface="Arial"/>
              </a:rPr>
              <a:t> M</a:t>
            </a:r>
            <a:r>
              <a:rPr lang="en-US" dirty="0" smtClean="0">
                <a:latin typeface="Arial"/>
                <a:ea typeface="Arial"/>
                <a:cs typeface="Arial"/>
                <a:sym typeface="Arial"/>
              </a:rPr>
              <a:t>arketing or sellers of consumer goods. Sentiment analysis - twitter data - social media posts. </a:t>
            </a:r>
          </a:p>
          <a:p>
            <a:pPr marL="0" marR="0" lvl="0" indent="0" algn="l" rtl="0">
              <a:lnSpc>
                <a:spcPct val="90000"/>
              </a:lnSpc>
              <a:spcBef>
                <a:spcPts val="0"/>
              </a:spcBef>
              <a:spcAft>
                <a:spcPts val="0"/>
              </a:spcAft>
              <a:buClr>
                <a:schemeClr val="lt1"/>
              </a:buClr>
              <a:buSzPct val="25000"/>
              <a:buFont typeface="Arial Black"/>
              <a:buNone/>
            </a:pPr>
            <a:r>
              <a:rPr lang="en-US" dirty="0" smtClean="0">
                <a:latin typeface="Arial"/>
                <a:ea typeface="Arial"/>
                <a:cs typeface="Arial"/>
                <a:sym typeface="Arial"/>
              </a:rPr>
              <a:t>Instant feedback on how their product or service is being received </a:t>
            </a:r>
          </a:p>
          <a:p>
            <a:pPr marL="0" marR="0" lvl="0" indent="0" algn="l" rtl="0">
              <a:lnSpc>
                <a:spcPct val="90000"/>
              </a:lnSpc>
              <a:spcBef>
                <a:spcPts val="0"/>
              </a:spcBef>
              <a:spcAft>
                <a:spcPts val="0"/>
              </a:spcAft>
              <a:buClr>
                <a:schemeClr val="lt1"/>
              </a:buClr>
              <a:buSzPct val="25000"/>
              <a:buFont typeface="Arial Black"/>
              <a:buNone/>
            </a:pPr>
            <a:endParaRPr lang="en-US" dirty="0" smtClean="0">
              <a:solidFill>
                <a:srgbClr val="000000"/>
              </a:solidFill>
            </a:endParaRPr>
          </a:p>
          <a:p>
            <a:pPr marL="0" marR="0" lvl="0" indent="0" algn="l" rtl="0">
              <a:lnSpc>
                <a:spcPct val="90000"/>
              </a:lnSpc>
              <a:spcBef>
                <a:spcPts val="0"/>
              </a:spcBef>
              <a:spcAft>
                <a:spcPts val="0"/>
              </a:spcAft>
              <a:buClr>
                <a:schemeClr val="lt1"/>
              </a:buClr>
              <a:buSzPct val="25000"/>
              <a:buFont typeface="Arial Black"/>
              <a:buNone/>
            </a:pPr>
            <a:endParaRPr lang="en-US" dirty="0" smtClean="0">
              <a:solidFill>
                <a:srgbClr val="000000"/>
              </a:solidFill>
            </a:endParaRPr>
          </a:p>
          <a:p>
            <a:pPr marL="0" marR="0" lvl="0" indent="0" algn="l" rtl="0">
              <a:lnSpc>
                <a:spcPct val="90000"/>
              </a:lnSpc>
              <a:spcBef>
                <a:spcPts val="0"/>
              </a:spcBef>
              <a:spcAft>
                <a:spcPts val="0"/>
              </a:spcAft>
              <a:buClr>
                <a:schemeClr val="lt1"/>
              </a:buClr>
              <a:buSzPct val="25000"/>
              <a:buFont typeface="Arial Black"/>
              <a:buNone/>
            </a:pPr>
            <a:r>
              <a:rPr lang="en-US" dirty="0" smtClean="0">
                <a:solidFill>
                  <a:srgbClr val="000000"/>
                </a:solidFill>
              </a:rPr>
              <a:t>Customer </a:t>
            </a:r>
            <a:r>
              <a:rPr lang="en-US" dirty="0">
                <a:solidFill>
                  <a:srgbClr val="000000"/>
                </a:solidFill>
              </a:rPr>
              <a:t>example</a:t>
            </a:r>
            <a:r>
              <a:rPr lang="en-US" dirty="0" smtClean="0">
                <a:solidFill>
                  <a:srgbClr val="000000"/>
                </a:solidFill>
              </a:rPr>
              <a:t>: Newspapers tracking the tags of certain </a:t>
            </a:r>
            <a:r>
              <a:rPr lang="en-US" baseline="0" dirty="0" smtClean="0">
                <a:solidFill>
                  <a:srgbClr val="000000"/>
                </a:solidFill>
              </a:rPr>
              <a:t>politicians during a campaign to try and predict election outcomes. </a:t>
            </a:r>
            <a:r>
              <a:rPr lang="en-US" dirty="0" smtClean="0">
                <a:solidFill>
                  <a:srgbClr val="000000"/>
                </a:solidFill>
              </a:rPr>
              <a:t> </a:t>
            </a:r>
            <a:endParaRPr lang="en-US" dirty="0">
              <a:solidFill>
                <a:srgbClr val="000000"/>
              </a:solidFill>
            </a:endParaRPr>
          </a:p>
        </p:txBody>
      </p:sp>
      <p:sp>
        <p:nvSpPr>
          <p:cNvPr id="495" name="Shape 495"/>
          <p:cNvSpPr txBox="1">
            <a:spLocks noGrp="1"/>
          </p:cNvSpPr>
          <p:nvPr>
            <p:ph type="hdr" idx="3"/>
          </p:nvPr>
        </p:nvSpPr>
        <p:spPr>
          <a:xfrm>
            <a:off x="0" y="0"/>
            <a:ext cx="2971799" cy="457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Tableau Conference 2016</a:t>
            </a:r>
          </a:p>
        </p:txBody>
      </p:sp>
      <p:sp>
        <p:nvSpPr>
          <p:cNvPr id="496" name="Shape 496"/>
          <p:cNvSpPr txBox="1">
            <a:spLocks noGrp="1"/>
          </p:cNvSpPr>
          <p:nvPr>
            <p:ph type="ftr" idx="11"/>
          </p:nvPr>
        </p:nvSpPr>
        <p:spPr>
          <a:xfrm>
            <a:off x="0" y="8686800"/>
            <a:ext cx="5920800" cy="356099"/>
          </a:xfrm>
          <a:prstGeom prst="rect">
            <a:avLst/>
          </a:prstGeom>
          <a:noFill/>
          <a:ln>
            <a:noFill/>
          </a:ln>
        </p:spPr>
        <p:txBody>
          <a:bodyPr wrap="square" lIns="91425" tIns="45700" rIns="91425" bIns="45700" anchor="b" anchorCtr="0">
            <a:noAutofit/>
          </a:bodyPr>
          <a:lstStyle/>
          <a:p>
            <a:pPr marL="571500" marR="0" lvl="0" indent="0" algn="l" rtl="0">
              <a:lnSpc>
                <a:spcPct val="100000"/>
              </a:lnSpc>
              <a:spcBef>
                <a:spcPts val="0"/>
              </a:spcBef>
              <a:spcAft>
                <a:spcPts val="0"/>
              </a:spcAft>
              <a:buClr>
                <a:srgbClr val="000000"/>
              </a:buClr>
              <a:buSzPct val="25000"/>
              <a:buFont typeface="Arial"/>
              <a:buNone/>
            </a:pPr>
            <a:r>
              <a:rPr lang="en-US" sz="400" b="0" i="0" u="none" strike="noStrike" cap="none">
                <a:solidFill>
                  <a:srgbClr val="000000"/>
                </a:solidFill>
                <a:latin typeface="Arial"/>
                <a:ea typeface="Arial"/>
                <a:cs typeface="Arial"/>
                <a:sym typeface="Arial"/>
              </a:rPr>
              <a:t>© 2016 Tableau Software. All rights reserved. </a:t>
            </a:r>
          </a:p>
        </p:txBody>
      </p:sp>
      <p:sp>
        <p:nvSpPr>
          <p:cNvPr id="497" name="Shape 497"/>
          <p:cNvSpPr txBox="1">
            <a:spLocks noGrp="1"/>
          </p:cNvSpPr>
          <p:nvPr>
            <p:ph type="dt" idx="10"/>
          </p:nvPr>
        </p:nvSpPr>
        <p:spPr>
          <a:xfrm>
            <a:off x="3884612" y="0"/>
            <a:ext cx="2971799" cy="45720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5/9/2017 10:09 AM</a:t>
            </a:r>
          </a:p>
        </p:txBody>
      </p:sp>
      <p:sp>
        <p:nvSpPr>
          <p:cNvPr id="498" name="Shape 498"/>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200" b="0" i="0" u="none" strike="noStrike" cap="none">
                <a:solidFill>
                  <a:schemeClr val="lt1"/>
                </a:solidFill>
                <a:latin typeface="Arial"/>
                <a:ea typeface="Arial"/>
                <a:cs typeface="Arial"/>
                <a:sym typeface="Arial"/>
              </a:rPr>
              <a:t>38</a:t>
            </a:fld>
            <a:endParaRPr lang="en-US" sz="1200" b="0" i="0" u="none" strike="noStrike" cap="none">
              <a:solidFill>
                <a:schemeClr val="lt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3" name="Shape 503"/>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Black"/>
              <a:buNone/>
            </a:pPr>
            <a:r>
              <a:rPr lang="en-US" sz="1059" b="0" i="0" u="none" strike="noStrike" cap="none">
                <a:solidFill>
                  <a:schemeClr val="dk1"/>
                </a:solidFill>
                <a:latin typeface="Arial Black"/>
                <a:ea typeface="Arial Black"/>
                <a:cs typeface="Arial Black"/>
                <a:sym typeface="Arial Black"/>
              </a:rPr>
              <a:t>Rachel</a:t>
            </a:r>
          </a:p>
        </p:txBody>
      </p:sp>
      <p:sp>
        <p:nvSpPr>
          <p:cNvPr id="504" name="Shape 504"/>
          <p:cNvSpPr txBox="1">
            <a:spLocks noGrp="1"/>
          </p:cNvSpPr>
          <p:nvPr>
            <p:ph type="sldNum" idx="12"/>
          </p:nvPr>
        </p:nvSpPr>
        <p:spPr>
          <a:xfrm>
            <a:off x="5909307" y="8685213"/>
            <a:ext cx="947103"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6" name="Shape 216"/>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indent="0">
              <a:buNone/>
            </a:pPr>
            <a:r>
              <a:rPr lang="en-US" sz="1059" b="0" i="0" u="none" strike="noStrike" kern="1200" cap="none" dirty="0" smtClean="0">
                <a:solidFill>
                  <a:schemeClr val="dk1"/>
                </a:solidFill>
                <a:effectLst/>
                <a:latin typeface="Arial Black"/>
                <a:ea typeface="Arial Black"/>
                <a:cs typeface="Arial Black"/>
                <a:sym typeface="Arial Black"/>
              </a:rPr>
              <a:t>Hi Everybody</a:t>
            </a:r>
          </a:p>
          <a:p>
            <a:pPr marL="0" indent="0">
              <a:buNone/>
            </a:pPr>
            <a:r>
              <a:rPr lang="en-US" sz="1059" b="0" i="0" u="none" strike="noStrike" kern="1200" cap="none" dirty="0" smtClean="0">
                <a:solidFill>
                  <a:schemeClr val="dk1"/>
                </a:solidFill>
                <a:effectLst/>
                <a:latin typeface="Arial Black"/>
                <a:ea typeface="Arial Black"/>
                <a:cs typeface="Arial Black"/>
                <a:sym typeface="Arial Black"/>
              </a:rPr>
              <a:t> </a:t>
            </a:r>
          </a:p>
          <a:p>
            <a:pPr marL="0" indent="0">
              <a:buNone/>
            </a:pPr>
            <a:r>
              <a:rPr lang="en-US" sz="1059" b="0" i="0" u="none" strike="noStrike" kern="1200" cap="none" dirty="0" smtClean="0">
                <a:solidFill>
                  <a:schemeClr val="dk1"/>
                </a:solidFill>
                <a:effectLst/>
                <a:latin typeface="Arial Black"/>
                <a:ea typeface="Arial Black"/>
                <a:cs typeface="Arial Black"/>
                <a:sym typeface="Arial Black"/>
              </a:rPr>
              <a:t>Mo - 2 Years Tableau - background in stats - calculation wizard - Team </a:t>
            </a:r>
            <a:r>
              <a:rPr lang="en-US" sz="1059" b="0" i="0" u="none" strike="noStrike" kern="1200" cap="none" dirty="0" err="1" smtClean="0">
                <a:solidFill>
                  <a:schemeClr val="dk1"/>
                </a:solidFill>
                <a:effectLst/>
                <a:latin typeface="Arial Black"/>
                <a:ea typeface="Arial Black"/>
                <a:cs typeface="Arial Black"/>
                <a:sym typeface="Arial Black"/>
              </a:rPr>
              <a:t>Calc</a:t>
            </a:r>
            <a:r>
              <a:rPr lang="en-US" sz="1059" b="0" i="0" u="none" strike="noStrike" kern="1200" cap="none" dirty="0" smtClean="0">
                <a:solidFill>
                  <a:schemeClr val="dk1"/>
                </a:solidFill>
                <a:effectLst/>
                <a:latin typeface="Arial Black"/>
                <a:ea typeface="Arial Black"/>
                <a:cs typeface="Arial Black"/>
                <a:sym typeface="Arial Black"/>
              </a:rPr>
              <a:t> -  part of our club external services - morocco - 50 countries before 50. </a:t>
            </a:r>
          </a:p>
          <a:p>
            <a:pPr marL="0" indent="0">
              <a:buNone/>
            </a:pPr>
            <a:r>
              <a:rPr lang="en-US" sz="1059" b="0" i="0" u="none" strike="noStrike" kern="1200" cap="none" dirty="0" smtClean="0">
                <a:solidFill>
                  <a:schemeClr val="dk1"/>
                </a:solidFill>
                <a:effectLst/>
                <a:latin typeface="Arial Black"/>
                <a:ea typeface="Arial Black"/>
                <a:cs typeface="Arial Black"/>
                <a:sym typeface="Arial Black"/>
              </a:rPr>
              <a:t> </a:t>
            </a:r>
          </a:p>
          <a:p>
            <a:pPr marL="0" indent="0">
              <a:buNone/>
            </a:pPr>
            <a:r>
              <a:rPr lang="en-US" sz="1059" b="0" i="0" u="none" strike="noStrike" kern="1200" cap="none" dirty="0" smtClean="0">
                <a:solidFill>
                  <a:schemeClr val="dk1"/>
                </a:solidFill>
                <a:effectLst/>
                <a:latin typeface="Arial Black"/>
                <a:ea typeface="Arial Black"/>
                <a:cs typeface="Arial Black"/>
                <a:sym typeface="Arial Black"/>
              </a:rPr>
              <a:t>Rachel - my fellow team </a:t>
            </a:r>
            <a:r>
              <a:rPr lang="en-US" sz="1059" b="0" i="0" u="none" strike="noStrike" kern="1200" cap="none" dirty="0" err="1" smtClean="0">
                <a:solidFill>
                  <a:schemeClr val="dk1"/>
                </a:solidFill>
                <a:effectLst/>
                <a:latin typeface="Arial Black"/>
                <a:ea typeface="Arial Black"/>
                <a:cs typeface="Arial Black"/>
                <a:sym typeface="Arial Black"/>
              </a:rPr>
              <a:t>calc</a:t>
            </a:r>
            <a:r>
              <a:rPr lang="en-US" sz="1059" b="0" i="0" u="none" strike="noStrike" kern="1200" cap="none" dirty="0" smtClean="0">
                <a:solidFill>
                  <a:schemeClr val="dk1"/>
                </a:solidFill>
                <a:effectLst/>
                <a:latin typeface="Arial Black"/>
                <a:ea typeface="Arial Black"/>
                <a:cs typeface="Arial Black"/>
                <a:sym typeface="Arial Black"/>
              </a:rPr>
              <a:t> member  - too modest</a:t>
            </a:r>
          </a:p>
          <a:p>
            <a:pPr marL="0" indent="0">
              <a:buNone/>
            </a:pPr>
            <a:r>
              <a:rPr lang="en-US" sz="1059" b="0" i="0" u="none" strike="noStrike" kern="1200" cap="none" dirty="0" smtClean="0">
                <a:solidFill>
                  <a:schemeClr val="dk1"/>
                </a:solidFill>
                <a:effectLst/>
                <a:latin typeface="Arial Black"/>
                <a:ea typeface="Arial Black"/>
                <a:cs typeface="Arial Black"/>
                <a:sym typeface="Arial Black"/>
              </a:rPr>
              <a:t>Spatial analysis - team </a:t>
            </a:r>
            <a:r>
              <a:rPr lang="en-US" sz="1059" b="0" i="0" u="none" strike="noStrike" kern="1200" cap="none" dirty="0" err="1" smtClean="0">
                <a:solidFill>
                  <a:schemeClr val="dk1"/>
                </a:solidFill>
                <a:effectLst/>
                <a:latin typeface="Arial Black"/>
                <a:ea typeface="Arial Black"/>
                <a:cs typeface="Arial Black"/>
                <a:sym typeface="Arial Black"/>
              </a:rPr>
              <a:t>calc</a:t>
            </a:r>
            <a:r>
              <a:rPr lang="en-US" sz="1059" b="0" i="0" u="none" strike="noStrike" kern="1200" cap="none" dirty="0" smtClean="0">
                <a:solidFill>
                  <a:schemeClr val="dk1"/>
                </a:solidFill>
                <a:effectLst/>
                <a:latin typeface="Arial Black"/>
                <a:ea typeface="Arial Black"/>
                <a:cs typeface="Arial Black"/>
                <a:sym typeface="Arial Black"/>
              </a:rPr>
              <a:t> turned into a more general study club (still just 2 members)</a:t>
            </a:r>
          </a:p>
          <a:p>
            <a:pPr marL="0" indent="0">
              <a:buNone/>
            </a:pPr>
            <a:r>
              <a:rPr lang="en-US" sz="1059" b="0" i="0" u="none" strike="noStrike" kern="1200" cap="none" dirty="0" smtClean="0">
                <a:solidFill>
                  <a:schemeClr val="dk1"/>
                </a:solidFill>
                <a:effectLst/>
                <a:latin typeface="Arial Black"/>
                <a:ea typeface="Arial Black"/>
                <a:cs typeface="Arial Black"/>
                <a:sym typeface="Arial Black"/>
              </a:rPr>
              <a:t>And we explored using tableau's integrations with Python to take our analysis to the next level - </a:t>
            </a:r>
          </a:p>
          <a:p>
            <a:pPr marL="0" indent="0">
              <a:buNone/>
            </a:pPr>
            <a:r>
              <a:rPr lang="en-US" sz="1059" b="0" i="0" u="none" strike="noStrike" kern="1200" cap="none" dirty="0" smtClean="0">
                <a:solidFill>
                  <a:schemeClr val="dk1"/>
                </a:solidFill>
                <a:effectLst/>
                <a:latin typeface="Arial Black"/>
                <a:ea typeface="Arial Black"/>
                <a:cs typeface="Arial Black"/>
                <a:sym typeface="Arial Black"/>
              </a:rPr>
              <a:t> </a:t>
            </a:r>
          </a:p>
          <a:p>
            <a:pPr marL="0" indent="0">
              <a:buNone/>
            </a:pPr>
            <a:r>
              <a:rPr lang="en-US" sz="1059" b="0" i="0" u="none" strike="noStrike" kern="1200" cap="none" dirty="0" smtClean="0">
                <a:solidFill>
                  <a:schemeClr val="dk1"/>
                </a:solidFill>
                <a:effectLst/>
                <a:latin typeface="Arial Black"/>
                <a:ea typeface="Arial Black"/>
                <a:cs typeface="Arial Black"/>
                <a:sym typeface="Arial Black"/>
              </a:rPr>
              <a:t>Used python for Regression Testing - Not as FUN as Tableau</a:t>
            </a:r>
          </a:p>
          <a:p>
            <a:pPr marL="0" indent="0">
              <a:buNone/>
            </a:pPr>
            <a:r>
              <a:rPr lang="en-US" sz="1059" b="0" i="0" u="none" strike="noStrike" kern="1200" cap="none" dirty="0" smtClean="0">
                <a:solidFill>
                  <a:schemeClr val="dk1"/>
                </a:solidFill>
                <a:effectLst/>
                <a:latin typeface="Arial Black"/>
                <a:ea typeface="Arial Black"/>
                <a:cs typeface="Arial Black"/>
                <a:sym typeface="Arial Black"/>
              </a:rPr>
              <a:t>From North England - way beyond the wall - she sounds like </a:t>
            </a:r>
            <a:r>
              <a:rPr lang="en-US" sz="1059" b="0" i="0" u="none" strike="noStrike" kern="1200" cap="none" dirty="0" err="1" smtClean="0">
                <a:solidFill>
                  <a:schemeClr val="dk1"/>
                </a:solidFill>
                <a:effectLst/>
                <a:latin typeface="Arial Black"/>
                <a:ea typeface="Arial Black"/>
                <a:cs typeface="Arial Black"/>
                <a:sym typeface="Arial Black"/>
              </a:rPr>
              <a:t>ygritte</a:t>
            </a:r>
            <a:r>
              <a:rPr lang="en-US" sz="1059" b="0" i="0" u="none" strike="noStrike" kern="1200" cap="none" dirty="0" smtClean="0">
                <a:solidFill>
                  <a:schemeClr val="dk1"/>
                </a:solidFill>
                <a:effectLst/>
                <a:latin typeface="Arial Black"/>
                <a:ea typeface="Arial Black"/>
                <a:cs typeface="Arial Black"/>
                <a:sym typeface="Arial Black"/>
              </a:rPr>
              <a:t>, right?</a:t>
            </a:r>
          </a:p>
          <a:p>
            <a:pPr marL="0" indent="0">
              <a:buNone/>
            </a:pPr>
            <a:r>
              <a:rPr lang="en-US" sz="1059" b="0" i="0" u="none" strike="noStrike" kern="1200" cap="none" dirty="0" smtClean="0">
                <a:solidFill>
                  <a:schemeClr val="dk1"/>
                </a:solidFill>
                <a:effectLst/>
                <a:latin typeface="Arial Black"/>
                <a:ea typeface="Arial Black"/>
                <a:cs typeface="Arial Black"/>
                <a:sym typeface="Arial Black"/>
              </a:rPr>
              <a:t> </a:t>
            </a:r>
          </a:p>
          <a:p>
            <a:pPr marL="0" indent="0">
              <a:buNone/>
            </a:pPr>
            <a:r>
              <a:rPr lang="en-US" sz="1059" b="0" i="0" u="none" strike="noStrike" kern="1200" cap="none" dirty="0" smtClean="0">
                <a:solidFill>
                  <a:schemeClr val="dk1"/>
                </a:solidFill>
                <a:effectLst/>
                <a:latin typeface="Arial Black"/>
                <a:ea typeface="Arial Black"/>
                <a:cs typeface="Arial Black"/>
                <a:sym typeface="Arial Black"/>
              </a:rPr>
              <a:t>Both Product consultants - based in London……</a:t>
            </a:r>
            <a:endParaRPr lang="en-US" sz="1059" b="0" i="0" u="none" strike="noStrike" kern="1200" cap="none" dirty="0">
              <a:solidFill>
                <a:schemeClr val="dk1"/>
              </a:solidFill>
              <a:effectLst/>
              <a:latin typeface="Arial Black"/>
              <a:ea typeface="Arial Black"/>
              <a:cs typeface="Arial Black"/>
              <a:sym typeface="Arial Black"/>
            </a:endParaRPr>
          </a:p>
        </p:txBody>
      </p:sp>
      <p:sp>
        <p:nvSpPr>
          <p:cNvPr id="217" name="Shape 217"/>
          <p:cNvSpPr txBox="1">
            <a:spLocks noGrp="1"/>
          </p:cNvSpPr>
          <p:nvPr>
            <p:ph type="hdr" idx="3"/>
          </p:nvPr>
        </p:nvSpPr>
        <p:spPr>
          <a:xfrm>
            <a:off x="0" y="0"/>
            <a:ext cx="2971799" cy="457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Tableau Conference 2016</a:t>
            </a:r>
          </a:p>
        </p:txBody>
      </p:sp>
      <p:sp>
        <p:nvSpPr>
          <p:cNvPr id="218" name="Shape 218"/>
          <p:cNvSpPr txBox="1">
            <a:spLocks noGrp="1"/>
          </p:cNvSpPr>
          <p:nvPr>
            <p:ph type="ftr" idx="11"/>
          </p:nvPr>
        </p:nvSpPr>
        <p:spPr>
          <a:xfrm>
            <a:off x="0" y="8686800"/>
            <a:ext cx="5920740" cy="355964"/>
          </a:xfrm>
          <a:prstGeom prst="rect">
            <a:avLst/>
          </a:prstGeom>
          <a:noFill/>
          <a:ln>
            <a:noFill/>
          </a:ln>
        </p:spPr>
        <p:txBody>
          <a:bodyPr wrap="square" lIns="91425" tIns="45700" rIns="91425" bIns="45700" anchor="b" anchorCtr="0">
            <a:noAutofit/>
          </a:bodyPr>
          <a:lstStyle/>
          <a:p>
            <a:pPr marL="571500" marR="0" lvl="0" indent="0" algn="l" rtl="0">
              <a:lnSpc>
                <a:spcPct val="100000"/>
              </a:lnSpc>
              <a:spcBef>
                <a:spcPts val="0"/>
              </a:spcBef>
              <a:spcAft>
                <a:spcPts val="0"/>
              </a:spcAft>
              <a:buClr>
                <a:srgbClr val="000000"/>
              </a:buClr>
              <a:buSzPct val="25000"/>
              <a:buFont typeface="Arial"/>
              <a:buNone/>
            </a:pPr>
            <a:r>
              <a:rPr lang="en-US" sz="400" b="0" i="0" u="none" strike="noStrike" cap="none">
                <a:solidFill>
                  <a:srgbClr val="000000"/>
                </a:solidFill>
                <a:latin typeface="Arial"/>
                <a:ea typeface="Arial"/>
                <a:cs typeface="Arial"/>
                <a:sym typeface="Arial"/>
              </a:rPr>
              <a:t>© 2016 Tableau Software. All rights reserved. </a:t>
            </a:r>
          </a:p>
        </p:txBody>
      </p:sp>
      <p:sp>
        <p:nvSpPr>
          <p:cNvPr id="219" name="Shape 219"/>
          <p:cNvSpPr txBox="1">
            <a:spLocks noGrp="1"/>
          </p:cNvSpPr>
          <p:nvPr>
            <p:ph type="dt" idx="10"/>
          </p:nvPr>
        </p:nvSpPr>
        <p:spPr>
          <a:xfrm>
            <a:off x="3884612" y="0"/>
            <a:ext cx="2971799" cy="45720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5/9/2017 10:09 AM</a:t>
            </a:r>
          </a:p>
        </p:txBody>
      </p:sp>
      <p:sp>
        <p:nvSpPr>
          <p:cNvPr id="220" name="Shape 220"/>
          <p:cNvSpPr txBox="1">
            <a:spLocks noGrp="1"/>
          </p:cNvSpPr>
          <p:nvPr>
            <p:ph type="sldNum" idx="12"/>
          </p:nvPr>
        </p:nvSpPr>
        <p:spPr>
          <a:xfrm>
            <a:off x="5909307" y="8685213"/>
            <a:ext cx="947103"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1" name="Shape 511"/>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3200" b="1" i="0" u="none" strike="noStrike" cap="none">
                <a:solidFill>
                  <a:schemeClr val="dk1"/>
                </a:solidFill>
                <a:latin typeface="Arial"/>
                <a:ea typeface="Arial"/>
                <a:cs typeface="Arial"/>
                <a:sym typeface="Arial"/>
              </a:rPr>
              <a:t>Rachel </a:t>
            </a:r>
          </a:p>
          <a:p>
            <a:pPr marL="0" marR="0" lvl="0" indent="0" algn="l" rtl="0">
              <a:lnSpc>
                <a:spcPct val="90000"/>
              </a:lnSpc>
              <a:spcBef>
                <a:spcPts val="1200"/>
              </a:spcBef>
              <a:spcAft>
                <a:spcPts val="0"/>
              </a:spcAft>
              <a:buClr>
                <a:schemeClr val="dk1"/>
              </a:buClr>
              <a:buSzPct val="25000"/>
              <a:buFont typeface="Arial Black"/>
              <a:buNone/>
            </a:pPr>
            <a:endParaRPr sz="3200" b="1" i="0" u="none" strike="noStrike" cap="none">
              <a:solidFill>
                <a:schemeClr val="dk1"/>
              </a:solidFill>
              <a:latin typeface="Arial"/>
              <a:ea typeface="Arial"/>
              <a:cs typeface="Arial"/>
              <a:sym typeface="Arial"/>
            </a:endParaRPr>
          </a:p>
          <a:p>
            <a:pPr marL="0" marR="0" lvl="0" indent="0" algn="l" rtl="0">
              <a:lnSpc>
                <a:spcPct val="90000"/>
              </a:lnSpc>
              <a:spcBef>
                <a:spcPts val="1200"/>
              </a:spcBef>
              <a:spcAft>
                <a:spcPts val="0"/>
              </a:spcAft>
              <a:buClr>
                <a:schemeClr val="dk1"/>
              </a:buClr>
              <a:buSzPct val="25000"/>
              <a:buFont typeface="Arial"/>
              <a:buNone/>
            </a:pPr>
            <a:r>
              <a:rPr lang="en-US" sz="3200" b="1" i="0" u="none" strike="noStrike" cap="none">
                <a:solidFill>
                  <a:schemeClr val="dk1"/>
                </a:solidFill>
                <a:latin typeface="Arial"/>
                <a:ea typeface="Arial"/>
                <a:cs typeface="Arial"/>
                <a:sym typeface="Arial"/>
              </a:rPr>
              <a:t>Vader</a:t>
            </a:r>
          </a:p>
          <a:p>
            <a:pPr marL="0" marR="0" lvl="0" indent="0" algn="l" rtl="0">
              <a:lnSpc>
                <a:spcPct val="90000"/>
              </a:lnSpc>
              <a:spcBef>
                <a:spcPts val="1200"/>
              </a:spcBef>
              <a:spcAft>
                <a:spcPts val="0"/>
              </a:spcAft>
              <a:buClr>
                <a:schemeClr val="dk1"/>
              </a:buClr>
              <a:buSzPct val="25000"/>
              <a:buFont typeface="Arial Black"/>
              <a:buNone/>
            </a:pPr>
            <a:endParaRPr sz="3200" b="1" i="0" u="none" strike="noStrike" cap="none">
              <a:solidFill>
                <a:schemeClr val="dk1"/>
              </a:solidFill>
              <a:latin typeface="Arial"/>
              <a:ea typeface="Arial"/>
              <a:cs typeface="Arial"/>
              <a:sym typeface="Arial"/>
            </a:endParaRPr>
          </a:p>
          <a:p>
            <a:pPr marL="0" marR="0" lvl="0" indent="0" algn="l" rtl="0">
              <a:lnSpc>
                <a:spcPct val="200000"/>
              </a:lnSpc>
              <a:spcBef>
                <a:spcPts val="1200"/>
              </a:spcBef>
              <a:spcAft>
                <a:spcPts val="0"/>
              </a:spcAft>
              <a:buClr>
                <a:srgbClr val="24292E"/>
              </a:buClr>
              <a:buSzPct val="25000"/>
              <a:buFont typeface="Arial"/>
              <a:buNone/>
            </a:pPr>
            <a:r>
              <a:rPr lang="en-US" sz="1200" b="0" i="0" u="none" strike="noStrike" cap="none">
                <a:solidFill>
                  <a:srgbClr val="24292E"/>
                </a:solidFill>
                <a:latin typeface="Arial"/>
                <a:ea typeface="Arial"/>
                <a:cs typeface="Arial"/>
                <a:sym typeface="Arial"/>
              </a:rPr>
              <a:t>VADER Sentiment Analysis. VADER (Valence Aware Dictionary and sEntiment Reasoner) is a lexicon and rule-based sentiment analysis tool that is specifically attuned to sentiments expressed in social media, and works well on texts from other domains.</a:t>
            </a:r>
          </a:p>
        </p:txBody>
      </p:sp>
      <p:sp>
        <p:nvSpPr>
          <p:cNvPr id="512" name="Shape 512"/>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40</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519" name="Shape 519"/>
          <p:cNvSpPr txBox="1">
            <a:spLocks noGrp="1"/>
          </p:cNvSpPr>
          <p:nvPr>
            <p:ph type="sldNum" idx="12"/>
          </p:nvPr>
        </p:nvSpPr>
        <p:spPr>
          <a:xfrm>
            <a:off x="5909307" y="8685213"/>
            <a:ext cx="947100" cy="457200"/>
          </a:xfrm>
          <a:prstGeom prst="rect">
            <a:avLst/>
          </a:prstGeom>
        </p:spPr>
        <p:txBody>
          <a:bodyPr wrap="square"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6" name="Shape 52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Black"/>
              <a:buNone/>
            </a:pPr>
            <a:r>
              <a:rPr lang="en-US" sz="1059" b="0" i="0" u="none" strike="noStrike" cap="none">
                <a:solidFill>
                  <a:schemeClr val="dk1"/>
                </a:solidFill>
                <a:latin typeface="Arial Black"/>
                <a:ea typeface="Arial Black"/>
                <a:cs typeface="Arial Black"/>
                <a:sym typeface="Arial Black"/>
              </a:rPr>
              <a:t>Rachel</a:t>
            </a:r>
          </a:p>
        </p:txBody>
      </p:sp>
      <p:sp>
        <p:nvSpPr>
          <p:cNvPr id="527" name="Shape 527"/>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42</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3" name="Shape 5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a:t>Sentiment doesn't understand sarcasm or Irony</a:t>
            </a:r>
          </a:p>
          <a:p>
            <a:pPr lvl="0">
              <a:spcBef>
                <a:spcPts val="0"/>
              </a:spcBef>
              <a:buNone/>
            </a:pPr>
            <a:endParaRPr dirty="0"/>
          </a:p>
          <a:p>
            <a:pPr lvl="0">
              <a:spcBef>
                <a:spcPts val="0"/>
              </a:spcBef>
              <a:buNone/>
            </a:pPr>
            <a:r>
              <a:rPr lang="en-US" dirty="0"/>
              <a:t>It’s only as good as the training model it is run against. </a:t>
            </a:r>
          </a:p>
          <a:p>
            <a:pPr lvl="0">
              <a:spcBef>
                <a:spcPts val="0"/>
              </a:spcBef>
              <a:buNone/>
            </a:pPr>
            <a:endParaRPr dirty="0"/>
          </a:p>
          <a:p>
            <a:pPr lvl="0" rtl="0">
              <a:spcBef>
                <a:spcPts val="0"/>
              </a:spcBef>
              <a:buNone/>
            </a:pPr>
            <a:endParaRPr dirty="0"/>
          </a:p>
        </p:txBody>
      </p:sp>
      <p:sp>
        <p:nvSpPr>
          <p:cNvPr id="534" name="Shape 534"/>
          <p:cNvSpPr txBox="1">
            <a:spLocks noGrp="1"/>
          </p:cNvSpPr>
          <p:nvPr>
            <p:ph type="sldNum" idx="12"/>
          </p:nvPr>
        </p:nvSpPr>
        <p:spPr>
          <a:xfrm>
            <a:off x="5909307" y="8685213"/>
            <a:ext cx="947100" cy="4572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9" name="Shape 539"/>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chemeClr val="lt1"/>
              </a:buClr>
              <a:buSzPct val="25000"/>
              <a:buFont typeface="Arial Black"/>
              <a:buNone/>
            </a:pPr>
            <a:r>
              <a:rPr lang="en-US" dirty="0">
                <a:solidFill>
                  <a:srgbClr val="000000"/>
                </a:solidFill>
              </a:rPr>
              <a:t>Mo</a:t>
            </a:r>
          </a:p>
          <a:p>
            <a:pPr marL="0" marR="0" lvl="0" indent="0" algn="l" rtl="0">
              <a:lnSpc>
                <a:spcPct val="90000"/>
              </a:lnSpc>
              <a:spcBef>
                <a:spcPts val="0"/>
              </a:spcBef>
              <a:spcAft>
                <a:spcPts val="0"/>
              </a:spcAft>
              <a:buClr>
                <a:schemeClr val="lt1"/>
              </a:buClr>
              <a:buSzPct val="25000"/>
              <a:buFont typeface="Arial Black"/>
              <a:buNone/>
            </a:pPr>
            <a:endParaRPr dirty="0">
              <a:solidFill>
                <a:srgbClr val="000000"/>
              </a:solidFill>
            </a:endParaRPr>
          </a:p>
          <a:p>
            <a:pPr marL="0" marR="0" lvl="0" indent="0" algn="l" rtl="0">
              <a:lnSpc>
                <a:spcPct val="90000"/>
              </a:lnSpc>
              <a:spcBef>
                <a:spcPts val="0"/>
              </a:spcBef>
              <a:spcAft>
                <a:spcPts val="0"/>
              </a:spcAft>
              <a:buClr>
                <a:schemeClr val="lt1"/>
              </a:buClr>
              <a:buSzPct val="25000"/>
              <a:buFont typeface="Arial Black"/>
              <a:buNone/>
            </a:pPr>
            <a:r>
              <a:rPr lang="en-US" dirty="0">
                <a:solidFill>
                  <a:srgbClr val="000000"/>
                </a:solidFill>
              </a:rPr>
              <a:t>Data that we usually gather contains lots of variables, some are related to each other, some we want to explain and predict missing values of. Regression methods are very useful helping us identifying these relationships among variables. </a:t>
            </a:r>
            <a:endParaRPr lang="en-US" dirty="0" smtClean="0">
              <a:solidFill>
                <a:srgbClr val="000000"/>
              </a:solidFill>
            </a:endParaRPr>
          </a:p>
          <a:p>
            <a:pPr marL="0" marR="0" lvl="0" indent="0" algn="l" rtl="0">
              <a:lnSpc>
                <a:spcPct val="90000"/>
              </a:lnSpc>
              <a:spcBef>
                <a:spcPts val="0"/>
              </a:spcBef>
              <a:spcAft>
                <a:spcPts val="0"/>
              </a:spcAft>
              <a:buClr>
                <a:schemeClr val="lt1"/>
              </a:buClr>
              <a:buSzPct val="25000"/>
              <a:buFont typeface="Arial Black"/>
              <a:buNone/>
            </a:pPr>
            <a:endParaRPr lang="en-US" dirty="0" smtClean="0">
              <a:solidFill>
                <a:srgbClr val="000000"/>
              </a:solidFill>
            </a:endParaRPr>
          </a:p>
          <a:p>
            <a:pPr marL="0" marR="0" lvl="0" indent="0" algn="l" rtl="0">
              <a:lnSpc>
                <a:spcPct val="90000"/>
              </a:lnSpc>
              <a:spcBef>
                <a:spcPts val="0"/>
              </a:spcBef>
              <a:spcAft>
                <a:spcPts val="0"/>
              </a:spcAft>
              <a:buClr>
                <a:schemeClr val="lt1"/>
              </a:buClr>
              <a:buSzPct val="25000"/>
              <a:buFont typeface="Arial Black"/>
              <a:buNone/>
            </a:pPr>
            <a:r>
              <a:rPr lang="en-US" dirty="0" smtClean="0">
                <a:solidFill>
                  <a:srgbClr val="000000"/>
                </a:solidFill>
              </a:rPr>
              <a:t>Use case: </a:t>
            </a:r>
          </a:p>
          <a:p>
            <a:pPr marL="0" marR="0" lvl="0" indent="0" algn="l" rtl="0">
              <a:lnSpc>
                <a:spcPct val="90000"/>
              </a:lnSpc>
              <a:spcBef>
                <a:spcPts val="0"/>
              </a:spcBef>
              <a:spcAft>
                <a:spcPts val="0"/>
              </a:spcAft>
              <a:buClr>
                <a:schemeClr val="lt1"/>
              </a:buClr>
              <a:buSzPct val="25000"/>
              <a:buFont typeface="Arial Black"/>
              <a:buNone/>
            </a:pPr>
            <a:r>
              <a:rPr lang="en-US" dirty="0" smtClean="0">
                <a:solidFill>
                  <a:srgbClr val="000000"/>
                </a:solidFill>
              </a:rPr>
              <a:t>If </a:t>
            </a:r>
            <a:r>
              <a:rPr lang="en-US" dirty="0">
                <a:solidFill>
                  <a:srgbClr val="000000"/>
                </a:solidFill>
              </a:rPr>
              <a:t>we want in the medical field how different health conditions can affect someone’s chances of suffering from a certain disease, or what the estimated price of a house based on average income in a neighborhood, size of the house, number of bedrooms, distance to the closest public transport...</a:t>
            </a:r>
          </a:p>
        </p:txBody>
      </p:sp>
      <p:sp>
        <p:nvSpPr>
          <p:cNvPr id="540" name="Shape 540"/>
          <p:cNvSpPr txBox="1">
            <a:spLocks noGrp="1"/>
          </p:cNvSpPr>
          <p:nvPr>
            <p:ph type="hdr" idx="3"/>
          </p:nvPr>
        </p:nvSpPr>
        <p:spPr>
          <a:xfrm>
            <a:off x="0" y="0"/>
            <a:ext cx="2971799" cy="457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Tableau Conference 2016</a:t>
            </a:r>
          </a:p>
        </p:txBody>
      </p:sp>
      <p:sp>
        <p:nvSpPr>
          <p:cNvPr id="541" name="Shape 541"/>
          <p:cNvSpPr txBox="1">
            <a:spLocks noGrp="1"/>
          </p:cNvSpPr>
          <p:nvPr>
            <p:ph type="ftr" idx="11"/>
          </p:nvPr>
        </p:nvSpPr>
        <p:spPr>
          <a:xfrm>
            <a:off x="0" y="8686800"/>
            <a:ext cx="5920800" cy="356099"/>
          </a:xfrm>
          <a:prstGeom prst="rect">
            <a:avLst/>
          </a:prstGeom>
          <a:noFill/>
          <a:ln>
            <a:noFill/>
          </a:ln>
        </p:spPr>
        <p:txBody>
          <a:bodyPr wrap="square" lIns="91425" tIns="45700" rIns="91425" bIns="45700" anchor="b" anchorCtr="0">
            <a:noAutofit/>
          </a:bodyPr>
          <a:lstStyle/>
          <a:p>
            <a:pPr marL="571500" marR="0" lvl="0" indent="0" algn="l" rtl="0">
              <a:lnSpc>
                <a:spcPct val="100000"/>
              </a:lnSpc>
              <a:spcBef>
                <a:spcPts val="0"/>
              </a:spcBef>
              <a:spcAft>
                <a:spcPts val="0"/>
              </a:spcAft>
              <a:buClr>
                <a:srgbClr val="000000"/>
              </a:buClr>
              <a:buSzPct val="25000"/>
              <a:buFont typeface="Arial"/>
              <a:buNone/>
            </a:pPr>
            <a:r>
              <a:rPr lang="en-US" sz="400" b="0" i="0" u="none" strike="noStrike" cap="none">
                <a:solidFill>
                  <a:srgbClr val="000000"/>
                </a:solidFill>
                <a:latin typeface="Arial"/>
                <a:ea typeface="Arial"/>
                <a:cs typeface="Arial"/>
                <a:sym typeface="Arial"/>
              </a:rPr>
              <a:t>© 2016 Tableau Software. All rights reserved. </a:t>
            </a:r>
          </a:p>
        </p:txBody>
      </p:sp>
      <p:sp>
        <p:nvSpPr>
          <p:cNvPr id="542" name="Shape 542"/>
          <p:cNvSpPr txBox="1">
            <a:spLocks noGrp="1"/>
          </p:cNvSpPr>
          <p:nvPr>
            <p:ph type="dt" idx="10"/>
          </p:nvPr>
        </p:nvSpPr>
        <p:spPr>
          <a:xfrm>
            <a:off x="3884612" y="0"/>
            <a:ext cx="2971799" cy="45720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5/9/2017 10:09 AM</a:t>
            </a:r>
          </a:p>
        </p:txBody>
      </p:sp>
      <p:sp>
        <p:nvSpPr>
          <p:cNvPr id="543" name="Shape 543"/>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200" b="0" i="0" u="none" strike="noStrike" cap="none">
                <a:solidFill>
                  <a:schemeClr val="lt1"/>
                </a:solidFill>
                <a:latin typeface="Arial"/>
                <a:ea typeface="Arial"/>
                <a:cs typeface="Arial"/>
                <a:sym typeface="Arial"/>
              </a:rPr>
              <a:t>44</a:t>
            </a:fld>
            <a:endParaRPr lang="en-US" sz="1200" b="0" i="0" u="none" strike="noStrike" cap="none">
              <a:solidFill>
                <a:schemeClr val="lt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48" name="Shape 548"/>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Black"/>
              <a:buNone/>
            </a:pPr>
            <a:r>
              <a:rPr lang="en-US" sz="1059" b="0" i="0" u="none" strike="noStrike" cap="none">
                <a:solidFill>
                  <a:schemeClr val="dk1"/>
                </a:solidFill>
                <a:latin typeface="Arial Black"/>
                <a:ea typeface="Arial Black"/>
                <a:cs typeface="Arial Black"/>
                <a:sym typeface="Arial Black"/>
              </a:rPr>
              <a:t>Mo</a:t>
            </a:r>
          </a:p>
          <a:p>
            <a:pPr marL="0" marR="0" lvl="0" indent="0" algn="l" rtl="0">
              <a:lnSpc>
                <a:spcPct val="90000"/>
              </a:lnSpc>
              <a:spcBef>
                <a:spcPts val="0"/>
              </a:spcBef>
              <a:spcAft>
                <a:spcPts val="0"/>
              </a:spcAft>
              <a:buClr>
                <a:schemeClr val="dk1"/>
              </a:buClr>
              <a:buSzPct val="25000"/>
              <a:buFont typeface="Arial Black"/>
              <a:buNone/>
            </a:pPr>
            <a:r>
              <a:rPr lang="en-US"/>
              <a:t>We are tracking in our example here our yearly revenue and want to know how external socio-economic factors affect it and if we can model our future revenue based on estimates of these variables. For this, we are going to rely on a classic linear regression model, which is the basic model that looks for relationship between one variable and explanatory ones. </a:t>
            </a:r>
          </a:p>
        </p:txBody>
      </p:sp>
      <p:sp>
        <p:nvSpPr>
          <p:cNvPr id="549" name="Shape 549"/>
          <p:cNvSpPr txBox="1">
            <a:spLocks noGrp="1"/>
          </p:cNvSpPr>
          <p:nvPr>
            <p:ph type="sldNum" idx="12"/>
          </p:nvPr>
        </p:nvSpPr>
        <p:spPr>
          <a:xfrm>
            <a:off x="5909307" y="8685213"/>
            <a:ext cx="947103"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45</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6" name="Shape 55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Mo</a:t>
            </a:r>
          </a:p>
          <a:p>
            <a:pPr marL="0" marR="0" lvl="0" indent="0" algn="l" rtl="0">
              <a:lnSpc>
                <a:spcPct val="90000"/>
              </a:lnSpc>
              <a:spcBef>
                <a:spcPts val="1200"/>
              </a:spcBef>
              <a:spcAft>
                <a:spcPts val="0"/>
              </a:spcAft>
              <a:buClr>
                <a:schemeClr val="dk1"/>
              </a:buClr>
              <a:buSzPct val="25000"/>
              <a:buFont typeface="Arial Black"/>
              <a:buNone/>
            </a:pPr>
            <a:endParaRPr sz="1200" b="1" i="0" u="none" strike="noStrike" cap="none">
              <a:solidFill>
                <a:schemeClr val="dk1"/>
              </a:solidFill>
              <a:latin typeface="Arial"/>
              <a:ea typeface="Arial"/>
              <a:cs typeface="Arial"/>
              <a:sym typeface="Arial"/>
            </a:endParaRPr>
          </a:p>
          <a:p>
            <a:pPr marL="0" marR="0" lvl="0" indent="0" algn="l" rtl="0">
              <a:lnSpc>
                <a:spcPct val="90000"/>
              </a:lnSpc>
              <a:spcBef>
                <a:spcPts val="120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a b c d variables, effect of b, c, d  on a.</a:t>
            </a:r>
          </a:p>
          <a:p>
            <a:pPr marL="0" marR="0" lvl="0" indent="0" algn="l" rtl="0">
              <a:lnSpc>
                <a:spcPct val="90000"/>
              </a:lnSpc>
              <a:spcBef>
                <a:spcPts val="1200"/>
              </a:spcBef>
              <a:spcAft>
                <a:spcPts val="0"/>
              </a:spcAft>
              <a:buClr>
                <a:schemeClr val="dk1"/>
              </a:buClr>
              <a:buSzPct val="25000"/>
              <a:buFont typeface="Arial Black"/>
              <a:buNone/>
            </a:pPr>
            <a:endParaRPr sz="1200" b="1" i="0" u="none" strike="noStrike" cap="none">
              <a:solidFill>
                <a:schemeClr val="dk1"/>
              </a:solidFill>
              <a:latin typeface="Arial"/>
              <a:ea typeface="Arial"/>
              <a:cs typeface="Arial"/>
              <a:sym typeface="Arial"/>
            </a:endParaRPr>
          </a:p>
          <a:p>
            <a:pPr marL="0" marR="0" lvl="0" indent="0" algn="l" rtl="0">
              <a:lnSpc>
                <a:spcPct val="90000"/>
              </a:lnSpc>
              <a:spcBef>
                <a:spcPts val="120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tableau 2 dimensions. multi - python</a:t>
            </a:r>
          </a:p>
        </p:txBody>
      </p:sp>
      <p:sp>
        <p:nvSpPr>
          <p:cNvPr id="557" name="Shape 557"/>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46</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4" name="Shape 56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Black"/>
              <a:buNone/>
            </a:pPr>
            <a:r>
              <a:rPr lang="en-US"/>
              <a:t>As we are planning on predicting a categorical variable that would take only two value 0 or 1, a logit regression is more applicable.</a:t>
            </a:r>
          </a:p>
          <a:p>
            <a:pPr marL="0" marR="0" lvl="0" indent="0" algn="l" rtl="0">
              <a:lnSpc>
                <a:spcPct val="90000"/>
              </a:lnSpc>
              <a:spcBef>
                <a:spcPts val="0"/>
              </a:spcBef>
              <a:spcAft>
                <a:spcPts val="0"/>
              </a:spcAft>
              <a:buClr>
                <a:schemeClr val="dk1"/>
              </a:buClr>
              <a:buSzPct val="25000"/>
              <a:buFont typeface="Arial Black"/>
              <a:buNone/>
            </a:pPr>
            <a:r>
              <a:rPr lang="en-US"/>
              <a:t>As you can see on the Titanic Story, there is clearly a trend for people from certain age groups gender and class to survive, but how can we model such a phenomenon and be able to predict the survival of any certain passenger</a:t>
            </a:r>
          </a:p>
        </p:txBody>
      </p:sp>
      <p:sp>
        <p:nvSpPr>
          <p:cNvPr id="565" name="Shape 565"/>
          <p:cNvSpPr txBox="1">
            <a:spLocks noGrp="1"/>
          </p:cNvSpPr>
          <p:nvPr>
            <p:ph type="sldNum" idx="12"/>
          </p:nvPr>
        </p:nvSpPr>
        <p:spPr>
          <a:xfrm>
            <a:off x="5909307" y="8685213"/>
            <a:ext cx="947100"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47</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6" name="Shape 55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Mo</a:t>
            </a:r>
          </a:p>
          <a:p>
            <a:pPr marL="0" marR="0" lvl="0" indent="0" algn="l" rtl="0">
              <a:lnSpc>
                <a:spcPct val="90000"/>
              </a:lnSpc>
              <a:spcBef>
                <a:spcPts val="1200"/>
              </a:spcBef>
              <a:spcAft>
                <a:spcPts val="0"/>
              </a:spcAft>
              <a:buClr>
                <a:schemeClr val="dk1"/>
              </a:buClr>
              <a:buSzPct val="25000"/>
              <a:buFont typeface="Arial Black"/>
              <a:buNone/>
            </a:pPr>
            <a:endParaRPr sz="1200" b="1" i="0" u="none" strike="noStrike" cap="none">
              <a:solidFill>
                <a:schemeClr val="dk1"/>
              </a:solidFill>
              <a:latin typeface="Arial"/>
              <a:ea typeface="Arial"/>
              <a:cs typeface="Arial"/>
              <a:sym typeface="Arial"/>
            </a:endParaRPr>
          </a:p>
          <a:p>
            <a:pPr marL="0" marR="0" lvl="0" indent="0" algn="l" rtl="0">
              <a:lnSpc>
                <a:spcPct val="90000"/>
              </a:lnSpc>
              <a:spcBef>
                <a:spcPts val="120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a b c d variables, effect of b, c, d  on a.</a:t>
            </a:r>
          </a:p>
          <a:p>
            <a:pPr marL="0" marR="0" lvl="0" indent="0" algn="l" rtl="0">
              <a:lnSpc>
                <a:spcPct val="90000"/>
              </a:lnSpc>
              <a:spcBef>
                <a:spcPts val="1200"/>
              </a:spcBef>
              <a:spcAft>
                <a:spcPts val="0"/>
              </a:spcAft>
              <a:buClr>
                <a:schemeClr val="dk1"/>
              </a:buClr>
              <a:buSzPct val="25000"/>
              <a:buFont typeface="Arial Black"/>
              <a:buNone/>
            </a:pPr>
            <a:endParaRPr sz="1200" b="1" i="0" u="none" strike="noStrike" cap="none">
              <a:solidFill>
                <a:schemeClr val="dk1"/>
              </a:solidFill>
              <a:latin typeface="Arial"/>
              <a:ea typeface="Arial"/>
              <a:cs typeface="Arial"/>
              <a:sym typeface="Arial"/>
            </a:endParaRPr>
          </a:p>
          <a:p>
            <a:pPr marL="0" marR="0" lvl="0" indent="0" algn="l" rtl="0">
              <a:lnSpc>
                <a:spcPct val="90000"/>
              </a:lnSpc>
              <a:spcBef>
                <a:spcPts val="120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tableau 2 dimensions. multi - python</a:t>
            </a:r>
          </a:p>
        </p:txBody>
      </p:sp>
      <p:sp>
        <p:nvSpPr>
          <p:cNvPr id="557" name="Shape 557"/>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48</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588733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2" name="Shape 5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a:t>Mo</a:t>
            </a:r>
          </a:p>
          <a:p>
            <a:pPr lvl="0">
              <a:spcBef>
                <a:spcPts val="0"/>
              </a:spcBef>
              <a:buNone/>
            </a:pPr>
            <a:endParaRPr dirty="0"/>
          </a:p>
          <a:p>
            <a:pPr lvl="0">
              <a:spcBef>
                <a:spcPts val="0"/>
              </a:spcBef>
              <a:buNone/>
            </a:pPr>
            <a:r>
              <a:rPr lang="en-US" dirty="0" smtClean="0"/>
              <a:t>Different models different data types,</a:t>
            </a:r>
            <a:r>
              <a:rPr lang="en-US" baseline="0" dirty="0" smtClean="0"/>
              <a:t> binary/ numerical</a:t>
            </a:r>
            <a:endParaRPr lang="en-US" dirty="0" smtClean="0"/>
          </a:p>
          <a:p>
            <a:pPr lvl="0">
              <a:spcBef>
                <a:spcPts val="0"/>
              </a:spcBef>
              <a:buNone/>
            </a:pPr>
            <a:r>
              <a:rPr lang="en-US" dirty="0" smtClean="0"/>
              <a:t>Simple </a:t>
            </a:r>
            <a:r>
              <a:rPr lang="en-US" dirty="0"/>
              <a:t>Regression models are just the beginning of a complex analysis</a:t>
            </a:r>
          </a:p>
          <a:p>
            <a:pPr lvl="0">
              <a:spcBef>
                <a:spcPts val="0"/>
              </a:spcBef>
              <a:buNone/>
            </a:pPr>
            <a:r>
              <a:rPr lang="en-US" dirty="0"/>
              <a:t>more predictive capabilities are of course possible, whether estimating binary results or more continuous values</a:t>
            </a:r>
          </a:p>
          <a:p>
            <a:pPr lvl="0" rtl="0">
              <a:spcBef>
                <a:spcPts val="0"/>
              </a:spcBef>
              <a:buNone/>
            </a:pPr>
            <a:endParaRPr dirty="0"/>
          </a:p>
        </p:txBody>
      </p:sp>
      <p:sp>
        <p:nvSpPr>
          <p:cNvPr id="573" name="Shape 573"/>
          <p:cNvSpPr txBox="1">
            <a:spLocks noGrp="1"/>
          </p:cNvSpPr>
          <p:nvPr>
            <p:ph type="sldNum" idx="12"/>
          </p:nvPr>
        </p:nvSpPr>
        <p:spPr>
          <a:xfrm>
            <a:off x="5909307" y="8685213"/>
            <a:ext cx="947100" cy="4572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6" name="Shape 216"/>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indent="0">
              <a:buNone/>
            </a:pPr>
            <a:r>
              <a:rPr lang="en-US" sz="1059" b="0" i="0" u="none" strike="noStrike" kern="1200" cap="none" dirty="0" smtClean="0">
                <a:solidFill>
                  <a:schemeClr val="dk1"/>
                </a:solidFill>
                <a:effectLst/>
                <a:latin typeface="Arial Black"/>
                <a:ea typeface="Arial Black"/>
                <a:cs typeface="Arial Black"/>
                <a:sym typeface="Arial Black"/>
              </a:rPr>
              <a:t>……. -  Europe / Middle east &amp; Africa - help customers be successful on their Tableau Journey.</a:t>
            </a:r>
          </a:p>
          <a:p>
            <a:pPr marL="0" indent="0">
              <a:buNone/>
            </a:pPr>
            <a:r>
              <a:rPr lang="en-US" sz="1059" b="0" i="0" u="none" strike="noStrike" kern="1200" cap="none" dirty="0" smtClean="0">
                <a:solidFill>
                  <a:schemeClr val="dk1"/>
                </a:solidFill>
                <a:effectLst/>
                <a:latin typeface="Arial Black"/>
                <a:ea typeface="Arial Black"/>
                <a:cs typeface="Arial Black"/>
                <a:sym typeface="Arial Black"/>
              </a:rPr>
              <a:t> </a:t>
            </a:r>
          </a:p>
          <a:p>
            <a:pPr marL="0" indent="0">
              <a:buNone/>
            </a:pPr>
            <a:endParaRPr lang="en-US" sz="1059" b="0" i="0" u="none" strike="noStrike" kern="1200" cap="none" dirty="0" smtClean="0">
              <a:solidFill>
                <a:schemeClr val="dk1"/>
              </a:solidFill>
              <a:effectLst/>
              <a:latin typeface="Arial Black"/>
              <a:ea typeface="Arial Black"/>
              <a:cs typeface="Arial Black"/>
              <a:sym typeface="Arial Black"/>
            </a:endParaRPr>
          </a:p>
          <a:p>
            <a:pPr marL="0" indent="0">
              <a:buNone/>
            </a:pPr>
            <a:r>
              <a:rPr lang="en-US" sz="1059" b="0" i="0" u="none" strike="noStrike" kern="1200" cap="none" dirty="0" smtClean="0">
                <a:solidFill>
                  <a:schemeClr val="dk1"/>
                </a:solidFill>
                <a:effectLst/>
                <a:latin typeface="Arial Black"/>
                <a:ea typeface="Arial Black"/>
                <a:cs typeface="Arial Black"/>
                <a:sym typeface="Arial Black"/>
              </a:rPr>
              <a:t>(Rachel) Introduce Assistants</a:t>
            </a:r>
          </a:p>
          <a:p>
            <a:pPr marL="0" indent="0">
              <a:buNone/>
            </a:pPr>
            <a:r>
              <a:rPr lang="en-US" sz="1059" b="0" i="0" u="none" strike="noStrike" kern="1200" cap="none" dirty="0" smtClean="0">
                <a:solidFill>
                  <a:schemeClr val="dk1"/>
                </a:solidFill>
                <a:effectLst/>
                <a:latin typeface="Arial Black"/>
                <a:ea typeface="Arial Black"/>
                <a:cs typeface="Arial Black"/>
                <a:sym typeface="Arial Black"/>
              </a:rPr>
              <a:t>What level people are: python not Tableau? Tableau not Python? Both?</a:t>
            </a:r>
          </a:p>
          <a:p>
            <a:pPr marL="0" indent="0">
              <a:buNone/>
            </a:pPr>
            <a:r>
              <a:rPr lang="en-US" sz="1059" b="0" i="0" u="none" strike="noStrike" kern="1200" cap="none" dirty="0" smtClean="0">
                <a:solidFill>
                  <a:schemeClr val="dk1"/>
                </a:solidFill>
                <a:effectLst/>
                <a:latin typeface="Arial Black"/>
                <a:ea typeface="Arial Black"/>
                <a:cs typeface="Arial Black"/>
                <a:sym typeface="Arial Black"/>
              </a:rPr>
              <a:t> </a:t>
            </a:r>
          </a:p>
          <a:p>
            <a:pPr marL="0" indent="0">
              <a:buNone/>
            </a:pPr>
            <a:r>
              <a:rPr lang="en-US" sz="1059" b="0" i="0" u="none" strike="noStrike" kern="1200" cap="none" dirty="0" smtClean="0">
                <a:solidFill>
                  <a:schemeClr val="dk1"/>
                </a:solidFill>
                <a:effectLst/>
                <a:latin typeface="Arial Black"/>
                <a:ea typeface="Arial Black"/>
                <a:cs typeface="Arial Black"/>
                <a:sym typeface="Arial Black"/>
              </a:rPr>
              <a:t>(</a:t>
            </a:r>
            <a:r>
              <a:rPr lang="en-US" sz="1059" b="0" i="0" u="none" strike="noStrike" kern="1200" cap="none" dirty="0" err="1" smtClean="0">
                <a:solidFill>
                  <a:schemeClr val="dk1"/>
                </a:solidFill>
                <a:effectLst/>
                <a:latin typeface="Arial Black"/>
                <a:ea typeface="Arial Black"/>
                <a:cs typeface="Arial Black"/>
                <a:sym typeface="Arial Black"/>
              </a:rPr>
              <a:t>mo</a:t>
            </a:r>
            <a:r>
              <a:rPr lang="en-US" sz="1059" b="0" i="0" u="none" strike="noStrike" kern="1200" cap="none" dirty="0" smtClean="0">
                <a:solidFill>
                  <a:schemeClr val="dk1"/>
                </a:solidFill>
                <a:effectLst/>
                <a:latin typeface="Arial Black"/>
                <a:ea typeface="Arial Black"/>
                <a:cs typeface="Arial Black"/>
                <a:sym typeface="Arial Black"/>
              </a:rPr>
              <a:t>) - level of the session - not going to teach you how to write python</a:t>
            </a:r>
          </a:p>
          <a:p>
            <a:pPr marL="0" indent="0">
              <a:buNone/>
            </a:pPr>
            <a:r>
              <a:rPr lang="en-US" sz="1059" b="0" i="0" u="none" strike="noStrike" kern="1200" cap="none" dirty="0" smtClean="0">
                <a:solidFill>
                  <a:schemeClr val="dk1"/>
                </a:solidFill>
                <a:effectLst/>
                <a:latin typeface="Arial Black"/>
                <a:ea typeface="Arial Black"/>
                <a:cs typeface="Arial Black"/>
                <a:sym typeface="Arial Black"/>
              </a:rPr>
              <a:t> </a:t>
            </a:r>
          </a:p>
          <a:p>
            <a:pPr marL="0" indent="0">
              <a:buNone/>
            </a:pPr>
            <a:r>
              <a:rPr lang="en-US" sz="1059" b="0" i="0" u="none" strike="noStrike" kern="1200" cap="none" dirty="0" smtClean="0">
                <a:solidFill>
                  <a:schemeClr val="dk1"/>
                </a:solidFill>
                <a:effectLst/>
                <a:latin typeface="Arial Black"/>
                <a:ea typeface="Arial Black"/>
                <a:cs typeface="Arial Black"/>
                <a:sym typeface="Arial Black"/>
              </a:rPr>
              <a:t>(Rachel) - 10- 15 </a:t>
            </a:r>
            <a:r>
              <a:rPr lang="en-US" sz="1059" b="0" i="0" u="none" strike="noStrike" kern="1200" cap="none" dirty="0" err="1" smtClean="0">
                <a:solidFill>
                  <a:schemeClr val="dk1"/>
                </a:solidFill>
                <a:effectLst/>
                <a:latin typeface="Arial Black"/>
                <a:ea typeface="Arial Black"/>
                <a:cs typeface="Arial Black"/>
                <a:sym typeface="Arial Black"/>
              </a:rPr>
              <a:t>mins</a:t>
            </a:r>
            <a:r>
              <a:rPr lang="en-US" sz="1059" b="0" i="0" u="none" strike="noStrike" kern="1200" cap="none" dirty="0" smtClean="0">
                <a:solidFill>
                  <a:schemeClr val="dk1"/>
                </a:solidFill>
                <a:effectLst/>
                <a:latin typeface="Arial Black"/>
                <a:ea typeface="Arial Black"/>
                <a:cs typeface="Arial Black"/>
                <a:sym typeface="Arial Black"/>
              </a:rPr>
              <a:t> talk about whey we're running the session, what we'll cover and basic background knowledge you'll need when we get to the hands on section.</a:t>
            </a:r>
            <a:endParaRPr lang="en-US" sz="1059" b="0" i="0" u="none" strike="noStrike" kern="1200" cap="none" dirty="0">
              <a:solidFill>
                <a:schemeClr val="dk1"/>
              </a:solidFill>
              <a:effectLst/>
              <a:latin typeface="Arial Black"/>
              <a:ea typeface="Arial Black"/>
              <a:cs typeface="Arial Black"/>
              <a:sym typeface="Arial Black"/>
            </a:endParaRPr>
          </a:p>
        </p:txBody>
      </p:sp>
      <p:sp>
        <p:nvSpPr>
          <p:cNvPr id="217" name="Shape 217"/>
          <p:cNvSpPr txBox="1">
            <a:spLocks noGrp="1"/>
          </p:cNvSpPr>
          <p:nvPr>
            <p:ph type="hdr" idx="3"/>
          </p:nvPr>
        </p:nvSpPr>
        <p:spPr>
          <a:xfrm>
            <a:off x="0" y="0"/>
            <a:ext cx="2971799" cy="457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Tableau Conference 2016</a:t>
            </a:r>
          </a:p>
        </p:txBody>
      </p:sp>
      <p:sp>
        <p:nvSpPr>
          <p:cNvPr id="218" name="Shape 218"/>
          <p:cNvSpPr txBox="1">
            <a:spLocks noGrp="1"/>
          </p:cNvSpPr>
          <p:nvPr>
            <p:ph type="ftr" idx="11"/>
          </p:nvPr>
        </p:nvSpPr>
        <p:spPr>
          <a:xfrm>
            <a:off x="0" y="8686800"/>
            <a:ext cx="5920740" cy="355964"/>
          </a:xfrm>
          <a:prstGeom prst="rect">
            <a:avLst/>
          </a:prstGeom>
          <a:noFill/>
          <a:ln>
            <a:noFill/>
          </a:ln>
        </p:spPr>
        <p:txBody>
          <a:bodyPr wrap="square" lIns="91425" tIns="45700" rIns="91425" bIns="45700" anchor="b" anchorCtr="0">
            <a:noAutofit/>
          </a:bodyPr>
          <a:lstStyle/>
          <a:p>
            <a:pPr marL="571500" marR="0" lvl="0" indent="0" algn="l" rtl="0">
              <a:lnSpc>
                <a:spcPct val="100000"/>
              </a:lnSpc>
              <a:spcBef>
                <a:spcPts val="0"/>
              </a:spcBef>
              <a:spcAft>
                <a:spcPts val="0"/>
              </a:spcAft>
              <a:buClr>
                <a:srgbClr val="000000"/>
              </a:buClr>
              <a:buSzPct val="25000"/>
              <a:buFont typeface="Arial"/>
              <a:buNone/>
            </a:pPr>
            <a:r>
              <a:rPr lang="en-US" sz="400" b="0" i="0" u="none" strike="noStrike" cap="none">
                <a:solidFill>
                  <a:srgbClr val="000000"/>
                </a:solidFill>
                <a:latin typeface="Arial"/>
                <a:ea typeface="Arial"/>
                <a:cs typeface="Arial"/>
                <a:sym typeface="Arial"/>
              </a:rPr>
              <a:t>© 2016 Tableau Software. All rights reserved. </a:t>
            </a:r>
          </a:p>
        </p:txBody>
      </p:sp>
      <p:sp>
        <p:nvSpPr>
          <p:cNvPr id="219" name="Shape 219"/>
          <p:cNvSpPr txBox="1">
            <a:spLocks noGrp="1"/>
          </p:cNvSpPr>
          <p:nvPr>
            <p:ph type="dt" idx="10"/>
          </p:nvPr>
        </p:nvSpPr>
        <p:spPr>
          <a:xfrm>
            <a:off x="3884612" y="0"/>
            <a:ext cx="2971799" cy="45720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5/9/2017 10:09 AM</a:t>
            </a:r>
          </a:p>
        </p:txBody>
      </p:sp>
      <p:sp>
        <p:nvSpPr>
          <p:cNvPr id="220" name="Shape 220"/>
          <p:cNvSpPr txBox="1">
            <a:spLocks noGrp="1"/>
          </p:cNvSpPr>
          <p:nvPr>
            <p:ph type="sldNum" idx="12"/>
          </p:nvPr>
        </p:nvSpPr>
        <p:spPr>
          <a:xfrm>
            <a:off x="5909307" y="8685213"/>
            <a:ext cx="947103"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878733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8" name="Shape 5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sz="1200" dirty="0">
              <a:solidFill>
                <a:srgbClr val="000000"/>
              </a:solidFill>
              <a:latin typeface="Merriweather"/>
              <a:ea typeface="Merriweather"/>
              <a:cs typeface="Merriweather"/>
              <a:sym typeface="Merriweather"/>
            </a:endParaRPr>
          </a:p>
          <a:p>
            <a:pPr lvl="0">
              <a:spcBef>
                <a:spcPts val="0"/>
              </a:spcBef>
              <a:buNone/>
            </a:pPr>
            <a:endParaRPr sz="1200" dirty="0">
              <a:solidFill>
                <a:srgbClr val="000000"/>
              </a:solidFill>
              <a:latin typeface="Merriweather"/>
              <a:ea typeface="Merriweather"/>
              <a:cs typeface="Merriweather"/>
              <a:sym typeface="Merriweather"/>
            </a:endParaRPr>
          </a:p>
          <a:p>
            <a:pPr lvl="0">
              <a:spcBef>
                <a:spcPts val="0"/>
              </a:spcBef>
              <a:buNone/>
            </a:pPr>
            <a:r>
              <a:rPr lang="en-US" sz="1200" dirty="0">
                <a:solidFill>
                  <a:srgbClr val="000000"/>
                </a:solidFill>
                <a:latin typeface="Merriweather"/>
                <a:ea typeface="Merriweather"/>
                <a:cs typeface="Merriweather"/>
                <a:sym typeface="Merriweather"/>
              </a:rPr>
              <a:t>If you have a team of data scientists developing custom models in your company, </a:t>
            </a:r>
            <a:r>
              <a:rPr lang="en-US" sz="1200" dirty="0" err="1">
                <a:solidFill>
                  <a:srgbClr val="000000"/>
                </a:solidFill>
                <a:latin typeface="Merriweather"/>
                <a:ea typeface="Merriweather"/>
                <a:cs typeface="Merriweather"/>
                <a:sym typeface="Merriweather"/>
              </a:rPr>
              <a:t>TabPy</a:t>
            </a:r>
            <a:r>
              <a:rPr lang="en-US" sz="1200" dirty="0">
                <a:solidFill>
                  <a:srgbClr val="000000"/>
                </a:solidFill>
                <a:latin typeface="Merriweather"/>
                <a:ea typeface="Merriweather"/>
                <a:cs typeface="Merriweather"/>
                <a:sym typeface="Merriweather"/>
              </a:rPr>
              <a:t> can also facilitate sharing those models with others who want to leverage them inside Tableau via published model.</a:t>
            </a:r>
          </a:p>
          <a:p>
            <a:pPr lvl="0">
              <a:spcBef>
                <a:spcPts val="0"/>
              </a:spcBef>
              <a:buNone/>
            </a:pPr>
            <a:r>
              <a:rPr lang="en-US" sz="1200" dirty="0">
                <a:solidFill>
                  <a:srgbClr val="000000"/>
                </a:solidFill>
                <a:latin typeface="Merriweather"/>
                <a:ea typeface="Merriweather"/>
                <a:cs typeface="Merriweather"/>
                <a:sym typeface="Merriweather"/>
              </a:rPr>
              <a:t>Once published, all it takes to run a machine-learning model is a single line of Python code in Tableau regardless of model type or complexity.</a:t>
            </a:r>
          </a:p>
          <a:p>
            <a:pPr lvl="0">
              <a:spcBef>
                <a:spcPts val="0"/>
              </a:spcBef>
              <a:buNone/>
            </a:pPr>
            <a:endParaRPr sz="1200" dirty="0">
              <a:solidFill>
                <a:srgbClr val="000000"/>
              </a:solidFill>
              <a:latin typeface="Merriweather"/>
              <a:ea typeface="Merriweather"/>
              <a:cs typeface="Merriweather"/>
              <a:sym typeface="Merriweather"/>
            </a:endParaRPr>
          </a:p>
          <a:p>
            <a:pPr lvl="0">
              <a:spcBef>
                <a:spcPts val="0"/>
              </a:spcBef>
              <a:buNone/>
            </a:pPr>
            <a:r>
              <a:rPr lang="en-US" sz="1200" dirty="0">
                <a:solidFill>
                  <a:srgbClr val="000000"/>
                </a:solidFill>
                <a:highlight>
                  <a:srgbClr val="FFFFFF"/>
                </a:highlight>
                <a:latin typeface="Merriweather"/>
                <a:ea typeface="Merriweather"/>
                <a:cs typeface="Merriweather"/>
                <a:sym typeface="Merriweather"/>
              </a:rPr>
              <a:t>Using published models has several benefits. Complex functions become easier to maintain, share, and reuse as deployed methods in the predictive-service environment. You can improve and update the model and code behind the endpoint while the calculated field keeps working without any change. And a dashboard author does not need to know or worry about the complexities of the model behind this </a:t>
            </a:r>
            <a:r>
              <a:rPr lang="en-US" sz="1200" dirty="0" smtClean="0">
                <a:solidFill>
                  <a:srgbClr val="000000"/>
                </a:solidFill>
                <a:highlight>
                  <a:srgbClr val="FFFFFF"/>
                </a:highlight>
                <a:latin typeface="Merriweather"/>
                <a:ea typeface="Merriweather"/>
                <a:cs typeface="Merriweather"/>
                <a:sym typeface="Merriweather"/>
              </a:rPr>
              <a:t>endpoint</a:t>
            </a:r>
            <a:endParaRPr dirty="0"/>
          </a:p>
        </p:txBody>
      </p:sp>
      <p:sp>
        <p:nvSpPr>
          <p:cNvPr id="579" name="Shape 579"/>
          <p:cNvSpPr txBox="1">
            <a:spLocks noGrp="1"/>
          </p:cNvSpPr>
          <p:nvPr>
            <p:ph type="sldNum" idx="12"/>
          </p:nvPr>
        </p:nvSpPr>
        <p:spPr>
          <a:xfrm>
            <a:off x="5909307" y="8685213"/>
            <a:ext cx="947100" cy="457200"/>
          </a:xfrm>
          <a:prstGeom prst="rect">
            <a:avLst/>
          </a:prstGeom>
        </p:spPr>
        <p:txBody>
          <a:bodyPr wrap="square"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Shape 5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85" name="Shape 585"/>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rgbClr val="000000"/>
              </a:buClr>
              <a:buSzPct val="25000"/>
              <a:buFont typeface="Arial Black"/>
              <a:buNone/>
            </a:pPr>
            <a:r>
              <a:rPr lang="en-US" sz="1059" b="0" i="0" u="none" strike="noStrike" cap="none">
                <a:solidFill>
                  <a:srgbClr val="000000"/>
                </a:solidFill>
                <a:latin typeface="Arial Black"/>
                <a:ea typeface="Arial Black"/>
                <a:cs typeface="Arial Black"/>
                <a:sym typeface="Arial Black"/>
              </a:rPr>
              <a:t>Rachel</a:t>
            </a:r>
          </a:p>
        </p:txBody>
      </p:sp>
      <p:sp>
        <p:nvSpPr>
          <p:cNvPr id="586" name="Shape 586"/>
          <p:cNvSpPr txBox="1">
            <a:spLocks noGrp="1"/>
          </p:cNvSpPr>
          <p:nvPr>
            <p:ph type="hdr" idx="3"/>
          </p:nvPr>
        </p:nvSpPr>
        <p:spPr>
          <a:xfrm>
            <a:off x="0" y="0"/>
            <a:ext cx="2971799" cy="457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Tableau Conference 2016</a:t>
            </a:r>
          </a:p>
        </p:txBody>
      </p:sp>
      <p:sp>
        <p:nvSpPr>
          <p:cNvPr id="587" name="Shape 587"/>
          <p:cNvSpPr txBox="1">
            <a:spLocks noGrp="1"/>
          </p:cNvSpPr>
          <p:nvPr>
            <p:ph type="ftr" idx="11"/>
          </p:nvPr>
        </p:nvSpPr>
        <p:spPr>
          <a:xfrm>
            <a:off x="0" y="8686800"/>
            <a:ext cx="5920800" cy="356099"/>
          </a:xfrm>
          <a:prstGeom prst="rect">
            <a:avLst/>
          </a:prstGeom>
          <a:noFill/>
          <a:ln>
            <a:noFill/>
          </a:ln>
        </p:spPr>
        <p:txBody>
          <a:bodyPr wrap="square" lIns="91425" tIns="45700" rIns="91425" bIns="45700" anchor="b" anchorCtr="0">
            <a:noAutofit/>
          </a:bodyPr>
          <a:lstStyle/>
          <a:p>
            <a:pPr marL="571500" marR="0" lvl="0" indent="0" algn="l" rtl="0">
              <a:lnSpc>
                <a:spcPct val="100000"/>
              </a:lnSpc>
              <a:spcBef>
                <a:spcPts val="0"/>
              </a:spcBef>
              <a:spcAft>
                <a:spcPts val="0"/>
              </a:spcAft>
              <a:buClr>
                <a:srgbClr val="000000"/>
              </a:buClr>
              <a:buSzPct val="25000"/>
              <a:buFont typeface="Arial"/>
              <a:buNone/>
            </a:pPr>
            <a:r>
              <a:rPr lang="en-US" sz="400" b="0" i="0" u="none" strike="noStrike" cap="none">
                <a:solidFill>
                  <a:srgbClr val="000000"/>
                </a:solidFill>
                <a:latin typeface="Arial"/>
                <a:ea typeface="Arial"/>
                <a:cs typeface="Arial"/>
                <a:sym typeface="Arial"/>
              </a:rPr>
              <a:t>© 2016 Tableau Software. All rights reserved. </a:t>
            </a:r>
          </a:p>
        </p:txBody>
      </p:sp>
      <p:sp>
        <p:nvSpPr>
          <p:cNvPr id="588" name="Shape 588"/>
          <p:cNvSpPr txBox="1">
            <a:spLocks noGrp="1"/>
          </p:cNvSpPr>
          <p:nvPr>
            <p:ph type="dt" idx="10"/>
          </p:nvPr>
        </p:nvSpPr>
        <p:spPr>
          <a:xfrm>
            <a:off x="3884612" y="0"/>
            <a:ext cx="2971799" cy="45720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5/9/2017 10:09 AM</a:t>
            </a:r>
          </a:p>
        </p:txBody>
      </p:sp>
      <p:sp>
        <p:nvSpPr>
          <p:cNvPr id="589" name="Shape 589"/>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200" b="0" i="0" u="none" strike="noStrike" cap="none">
                <a:solidFill>
                  <a:schemeClr val="lt1"/>
                </a:solidFill>
                <a:latin typeface="Arial"/>
                <a:ea typeface="Arial"/>
                <a:cs typeface="Arial"/>
                <a:sym typeface="Arial"/>
              </a:rPr>
              <a:t>52</a:t>
            </a:fld>
            <a:endParaRPr lang="en-US" sz="1200" b="0" i="0" u="none" strike="noStrike" cap="none">
              <a:solidFill>
                <a:schemeClr val="lt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94" name="Shape 59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Black"/>
              <a:buNone/>
            </a:pPr>
            <a:r>
              <a:rPr lang="en-US" sz="1059" b="0" i="0" u="none" strike="noStrike" cap="none">
                <a:solidFill>
                  <a:schemeClr val="dk1"/>
                </a:solidFill>
                <a:latin typeface="Arial Black"/>
                <a:ea typeface="Arial Black"/>
                <a:cs typeface="Arial Black"/>
                <a:sym typeface="Arial Black"/>
              </a:rPr>
              <a:t>Rachel</a:t>
            </a:r>
          </a:p>
          <a:p>
            <a:pPr marL="0" marR="0" lvl="0" indent="0" algn="l" rtl="0">
              <a:lnSpc>
                <a:spcPct val="90000"/>
              </a:lnSpc>
              <a:spcBef>
                <a:spcPts val="400"/>
              </a:spcBef>
              <a:spcAft>
                <a:spcPts val="0"/>
              </a:spcAft>
              <a:buClr>
                <a:schemeClr val="dk1"/>
              </a:buClr>
              <a:buSzPct val="25000"/>
              <a:buFont typeface="Arial Black"/>
              <a:buNone/>
            </a:pPr>
            <a:endParaRPr sz="1059" b="0" i="0" u="none" strike="noStrike" cap="none">
              <a:solidFill>
                <a:schemeClr val="dk1"/>
              </a:solidFill>
              <a:latin typeface="Arial Black"/>
              <a:ea typeface="Arial Black"/>
              <a:cs typeface="Arial Black"/>
              <a:sym typeface="Arial Black"/>
            </a:endParaRPr>
          </a:p>
          <a:p>
            <a:pPr marL="0" marR="0" lvl="0" indent="0" algn="l" rtl="0">
              <a:lnSpc>
                <a:spcPct val="90000"/>
              </a:lnSpc>
              <a:spcBef>
                <a:spcPts val="400"/>
              </a:spcBef>
              <a:spcAft>
                <a:spcPts val="0"/>
              </a:spcAft>
              <a:buClr>
                <a:schemeClr val="dk1"/>
              </a:buClr>
              <a:buSzPct val="25000"/>
              <a:buFont typeface="Arial Black"/>
              <a:buNone/>
            </a:pPr>
            <a:r>
              <a:rPr lang="en-US" sz="1059" b="0" i="0" u="none" strike="noStrike" cap="none">
                <a:solidFill>
                  <a:schemeClr val="dk1"/>
                </a:solidFill>
                <a:latin typeface="Arial Black"/>
                <a:ea typeface="Arial Black"/>
                <a:cs typeface="Arial Black"/>
                <a:sym typeface="Arial Black"/>
              </a:rPr>
              <a:t>Use tabadmin commands to set up Tableau Server connection to TabPy instance </a:t>
            </a:r>
          </a:p>
          <a:p>
            <a:pPr marL="0" marR="0" lvl="0" indent="0" algn="l" rtl="0">
              <a:lnSpc>
                <a:spcPct val="90000"/>
              </a:lnSpc>
              <a:spcBef>
                <a:spcPts val="400"/>
              </a:spcBef>
              <a:spcAft>
                <a:spcPts val="0"/>
              </a:spcAft>
              <a:buClr>
                <a:schemeClr val="dk1"/>
              </a:buClr>
              <a:buSzPct val="25000"/>
              <a:buFont typeface="Arial Black"/>
              <a:buNone/>
            </a:pPr>
            <a:endParaRPr sz="1059" b="0" i="0" u="none" strike="noStrike" cap="none">
              <a:solidFill>
                <a:schemeClr val="dk1"/>
              </a:solidFill>
              <a:latin typeface="Arial Black"/>
              <a:ea typeface="Arial Black"/>
              <a:cs typeface="Arial Black"/>
              <a:sym typeface="Arial Black"/>
            </a:endParaRPr>
          </a:p>
          <a:p>
            <a:pPr marL="0" marR="0" lvl="0" indent="0" algn="l" rtl="0">
              <a:lnSpc>
                <a:spcPct val="115000"/>
              </a:lnSpc>
              <a:spcBef>
                <a:spcPts val="400"/>
              </a:spcBef>
              <a:spcAft>
                <a:spcPts val="0"/>
              </a:spcAft>
              <a:buClr>
                <a:srgbClr val="E89CC5"/>
              </a:buClr>
              <a:buSzPct val="25000"/>
              <a:buFont typeface="Merriweather"/>
              <a:buNone/>
            </a:pPr>
            <a:r>
              <a:rPr lang="en-US" sz="1600" b="0" i="0" u="none" strike="noStrike" cap="none">
                <a:solidFill>
                  <a:srgbClr val="E89CC5"/>
                </a:solidFill>
                <a:latin typeface="Merriweather"/>
                <a:ea typeface="Merriweather"/>
                <a:cs typeface="Merriweather"/>
                <a:sym typeface="Merriweather"/>
              </a:rPr>
              <a:t>Tabadmin set vizqlserver.extsvc.host &lt;ip address of Rserve or TabPy Server&gt;</a:t>
            </a:r>
          </a:p>
          <a:p>
            <a:pPr marL="0" marR="0" lvl="0" indent="0" algn="l" rtl="0">
              <a:lnSpc>
                <a:spcPct val="115000"/>
              </a:lnSpc>
              <a:spcBef>
                <a:spcPts val="0"/>
              </a:spcBef>
              <a:spcAft>
                <a:spcPts val="0"/>
              </a:spcAft>
              <a:buClr>
                <a:srgbClr val="E89CC5"/>
              </a:buClr>
              <a:buSzPct val="25000"/>
              <a:buFont typeface="Merriweather"/>
              <a:buNone/>
            </a:pPr>
            <a:r>
              <a:rPr lang="en-US" sz="1600" b="0" i="0" u="none" strike="noStrike" cap="none">
                <a:solidFill>
                  <a:srgbClr val="E89CC5"/>
                </a:solidFill>
                <a:latin typeface="Merriweather"/>
                <a:ea typeface="Merriweather"/>
                <a:cs typeface="Merriweather"/>
                <a:sym typeface="Merriweather"/>
              </a:rPr>
              <a:t>Tabadmin set vizqlserver.extsvc.port &lt;port of Rserve or TabPy Server&gt;</a:t>
            </a:r>
          </a:p>
          <a:p>
            <a:pPr marL="0" marR="0" lvl="0" indent="0" algn="l" rtl="0">
              <a:lnSpc>
                <a:spcPct val="90000"/>
              </a:lnSpc>
              <a:spcBef>
                <a:spcPts val="0"/>
              </a:spcBef>
              <a:spcAft>
                <a:spcPts val="0"/>
              </a:spcAft>
              <a:buClr>
                <a:schemeClr val="dk1"/>
              </a:buClr>
              <a:buSzPct val="25000"/>
              <a:buFont typeface="Arial Black"/>
              <a:buNone/>
            </a:pPr>
            <a:endParaRPr sz="1059" b="0" i="0" u="none" strike="noStrike" cap="none">
              <a:solidFill>
                <a:schemeClr val="dk1"/>
              </a:solidFill>
              <a:latin typeface="Arial Black"/>
              <a:ea typeface="Arial Black"/>
              <a:cs typeface="Arial Black"/>
              <a:sym typeface="Arial Black"/>
            </a:endParaRPr>
          </a:p>
          <a:p>
            <a:pPr marL="0" marR="0" lvl="0" indent="0" algn="l" rtl="0">
              <a:lnSpc>
                <a:spcPct val="90000"/>
              </a:lnSpc>
              <a:spcBef>
                <a:spcPts val="400"/>
              </a:spcBef>
              <a:spcAft>
                <a:spcPts val="0"/>
              </a:spcAft>
              <a:buClr>
                <a:schemeClr val="dk1"/>
              </a:buClr>
              <a:buSzPct val="25000"/>
              <a:buFont typeface="Arial Black"/>
              <a:buNone/>
            </a:pPr>
            <a:endParaRPr sz="1059" b="0" i="0" u="none" strike="noStrike" cap="none">
              <a:solidFill>
                <a:schemeClr val="dk1"/>
              </a:solidFill>
              <a:latin typeface="Arial Black"/>
              <a:ea typeface="Arial Black"/>
              <a:cs typeface="Arial Black"/>
              <a:sym typeface="Arial Black"/>
            </a:endParaRPr>
          </a:p>
          <a:p>
            <a:pPr marL="0" marR="0" lvl="0" indent="0" algn="l" rtl="0">
              <a:lnSpc>
                <a:spcPct val="100000"/>
              </a:lnSpc>
              <a:spcBef>
                <a:spcPts val="400"/>
              </a:spcBef>
              <a:spcAft>
                <a:spcPts val="0"/>
              </a:spcAft>
              <a:buClr>
                <a:schemeClr val="hlink"/>
              </a:buClr>
              <a:buSzPct val="25000"/>
              <a:buFont typeface="Arial"/>
              <a:buNone/>
            </a:pPr>
            <a:r>
              <a:rPr lang="en-US" sz="1100" b="0" i="0" u="sng" strike="noStrike" cap="none">
                <a:solidFill>
                  <a:schemeClr val="hlink"/>
                </a:solidFill>
                <a:latin typeface="Arial"/>
                <a:ea typeface="Arial"/>
                <a:cs typeface="Arial"/>
                <a:sym typeface="Arial"/>
                <a:hlinkClick r:id="rId3"/>
              </a:rPr>
              <a:t>https://github.com/tableau/TabPy</a:t>
            </a:r>
          </a:p>
          <a:p>
            <a:pPr marL="0" marR="0" lvl="0" indent="0" algn="l" rtl="0">
              <a:lnSpc>
                <a:spcPct val="90000"/>
              </a:lnSpc>
              <a:spcBef>
                <a:spcPts val="0"/>
              </a:spcBef>
              <a:spcAft>
                <a:spcPts val="0"/>
              </a:spcAft>
              <a:buClr>
                <a:schemeClr val="dk1"/>
              </a:buClr>
              <a:buSzPct val="25000"/>
              <a:buFont typeface="Arial Black"/>
              <a:buNone/>
            </a:pPr>
            <a:endParaRPr sz="1059" b="0" i="0" u="none" strike="noStrike" cap="none">
              <a:solidFill>
                <a:schemeClr val="dk1"/>
              </a:solidFill>
              <a:latin typeface="Arial Black"/>
              <a:ea typeface="Arial Black"/>
              <a:cs typeface="Arial Black"/>
              <a:sym typeface="Arial Black"/>
            </a:endParaRPr>
          </a:p>
        </p:txBody>
      </p:sp>
      <p:sp>
        <p:nvSpPr>
          <p:cNvPr id="595" name="Shape 595"/>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53</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1" name="Shape 601"/>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Black"/>
              <a:buNone/>
            </a:pPr>
            <a:r>
              <a:rPr lang="en-US" sz="1059" b="0" i="0" u="none" strike="noStrike" cap="none">
                <a:solidFill>
                  <a:schemeClr val="dk1"/>
                </a:solidFill>
                <a:latin typeface="Arial Black"/>
                <a:ea typeface="Arial Black"/>
                <a:cs typeface="Arial Black"/>
                <a:sym typeface="Arial Black"/>
              </a:rPr>
              <a:t>Rachel</a:t>
            </a:r>
          </a:p>
        </p:txBody>
      </p:sp>
      <p:sp>
        <p:nvSpPr>
          <p:cNvPr id="602" name="Shape 602"/>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54</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8" name="Shape 608"/>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Black"/>
              <a:buNone/>
            </a:pPr>
            <a:r>
              <a:rPr lang="en-US" sz="1059" b="0" i="0" u="none" strike="noStrike" cap="none">
                <a:solidFill>
                  <a:schemeClr val="dk1"/>
                </a:solidFill>
                <a:latin typeface="Arial Black"/>
                <a:ea typeface="Arial Black"/>
                <a:cs typeface="Arial Black"/>
                <a:sym typeface="Arial Black"/>
              </a:rPr>
              <a:t>Mo</a:t>
            </a:r>
          </a:p>
          <a:p>
            <a:pPr lvl="0" indent="-69850" rtl="0">
              <a:lnSpc>
                <a:spcPct val="125000"/>
              </a:lnSpc>
              <a:spcBef>
                <a:spcPts val="1800"/>
              </a:spcBef>
              <a:spcAft>
                <a:spcPts val="1200"/>
              </a:spcAft>
              <a:buClr>
                <a:srgbClr val="000000"/>
              </a:buClr>
              <a:buSzPct val="64705"/>
              <a:buFont typeface="Arial"/>
              <a:buNone/>
            </a:pPr>
            <a:r>
              <a:rPr lang="en-US" sz="1700" b="1">
                <a:solidFill>
                  <a:srgbClr val="24292E"/>
                </a:solidFill>
                <a:latin typeface="Arial"/>
                <a:ea typeface="Arial"/>
                <a:cs typeface="Arial"/>
                <a:sym typeface="Arial"/>
              </a:rPr>
              <a:t>Security Considerations</a:t>
            </a:r>
          </a:p>
          <a:p>
            <a:pPr lvl="0" indent="-69850" rtl="0">
              <a:lnSpc>
                <a:spcPct val="115000"/>
              </a:lnSpc>
              <a:spcBef>
                <a:spcPts val="0"/>
              </a:spcBef>
              <a:spcAft>
                <a:spcPts val="1200"/>
              </a:spcAft>
              <a:buClr>
                <a:srgbClr val="000000"/>
              </a:buClr>
              <a:buSzPct val="91666"/>
              <a:buFont typeface="Arial"/>
              <a:buNone/>
            </a:pPr>
            <a:r>
              <a:rPr lang="en-US" sz="1200">
                <a:solidFill>
                  <a:srgbClr val="24292E"/>
                </a:solidFill>
                <a:latin typeface="Arial"/>
                <a:ea typeface="Arial"/>
                <a:cs typeface="Arial"/>
                <a:sym typeface="Arial"/>
              </a:rPr>
              <a:t>The following security issues should be kept in mind as you use TabPy with Tableau:</a:t>
            </a:r>
          </a:p>
          <a:p>
            <a:pPr marL="457200" lvl="0" indent="-304800" rtl="0">
              <a:lnSpc>
                <a:spcPct val="115000"/>
              </a:lnSpc>
              <a:spcBef>
                <a:spcPts val="0"/>
              </a:spcBef>
              <a:spcAft>
                <a:spcPts val="0"/>
              </a:spcAft>
              <a:buClr>
                <a:srgbClr val="24292E"/>
              </a:buClr>
              <a:buSzPct val="100000"/>
              <a:buFont typeface="Arial"/>
              <a:buChar char="●"/>
            </a:pPr>
            <a:r>
              <a:rPr lang="en-US" sz="1200">
                <a:solidFill>
                  <a:srgbClr val="24292E"/>
                </a:solidFill>
                <a:latin typeface="Arial"/>
                <a:ea typeface="Arial"/>
                <a:cs typeface="Arial"/>
                <a:sym typeface="Arial"/>
              </a:rPr>
              <a:t>The data channel between Tableau and TabPy is currently not encrypted.</a:t>
            </a:r>
          </a:p>
          <a:p>
            <a:pPr marL="457200" lvl="0" indent="-304800" rtl="0">
              <a:lnSpc>
                <a:spcPct val="115000"/>
              </a:lnSpc>
              <a:spcBef>
                <a:spcPts val="300"/>
              </a:spcBef>
              <a:spcAft>
                <a:spcPts val="0"/>
              </a:spcAft>
              <a:buClr>
                <a:srgbClr val="24292E"/>
              </a:buClr>
              <a:buSzPct val="100000"/>
              <a:buFont typeface="Arial"/>
              <a:buChar char="●"/>
            </a:pPr>
            <a:r>
              <a:rPr lang="en-US" sz="1200">
                <a:solidFill>
                  <a:srgbClr val="24292E"/>
                </a:solidFill>
                <a:latin typeface="Arial"/>
                <a:ea typeface="Arial"/>
                <a:cs typeface="Arial"/>
                <a:sym typeface="Arial"/>
              </a:rPr>
              <a:t>TabPy currently does not use authentication.</a:t>
            </a:r>
          </a:p>
        </p:txBody>
      </p:sp>
      <p:sp>
        <p:nvSpPr>
          <p:cNvPr id="609" name="Shape 609"/>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55</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Shape 6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5" name="Shape 615"/>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rgbClr val="000000"/>
              </a:buClr>
              <a:buSzPct val="25000"/>
              <a:buFont typeface="Merriweather"/>
              <a:buNone/>
            </a:pPr>
            <a:r>
              <a:rPr lang="en-US" sz="1100" b="0" i="0" u="none" strike="noStrike" cap="none">
                <a:solidFill>
                  <a:srgbClr val="000000"/>
                </a:solidFill>
                <a:latin typeface="Merriweather"/>
                <a:ea typeface="Merriweather"/>
                <a:cs typeface="Merriweather"/>
                <a:sym typeface="Merriweather"/>
              </a:rPr>
              <a:t>Mo</a:t>
            </a:r>
          </a:p>
          <a:p>
            <a:pPr marL="0" marR="0" lvl="0" indent="0" algn="l" rtl="0">
              <a:lnSpc>
                <a:spcPct val="90000"/>
              </a:lnSpc>
              <a:spcBef>
                <a:spcPts val="400"/>
              </a:spcBef>
              <a:spcAft>
                <a:spcPts val="0"/>
              </a:spcAft>
              <a:buClr>
                <a:schemeClr val="dk1"/>
              </a:buClr>
              <a:buSzPct val="25000"/>
              <a:buFont typeface="Arial Black"/>
              <a:buNone/>
            </a:pPr>
            <a:endParaRPr sz="1100" b="0" i="0" u="none" strike="noStrike" cap="none">
              <a:solidFill>
                <a:srgbClr val="000000"/>
              </a:solidFill>
              <a:latin typeface="Merriweather"/>
              <a:ea typeface="Merriweather"/>
              <a:cs typeface="Merriweather"/>
              <a:sym typeface="Merriweather"/>
            </a:endParaRPr>
          </a:p>
          <a:p>
            <a:pPr lvl="0" indent="0" rtl="0">
              <a:lnSpc>
                <a:spcPct val="115000"/>
              </a:lnSpc>
              <a:spcBef>
                <a:spcPts val="300"/>
              </a:spcBef>
              <a:spcAft>
                <a:spcPts val="0"/>
              </a:spcAft>
              <a:buNone/>
            </a:pPr>
            <a:r>
              <a:rPr lang="en-US" sz="1200">
                <a:solidFill>
                  <a:srgbClr val="24292E"/>
                </a:solidFill>
                <a:latin typeface="Arial"/>
                <a:ea typeface="Arial"/>
                <a:cs typeface="Arial"/>
                <a:sym typeface="Arial"/>
              </a:rPr>
              <a:t>Python scripts can contain code which can harm security on the server where the TabPy is running. For example:</a:t>
            </a:r>
          </a:p>
          <a:p>
            <a:pPr marL="914400" lvl="1" indent="-304800" rtl="0">
              <a:lnSpc>
                <a:spcPct val="115000"/>
              </a:lnSpc>
              <a:spcBef>
                <a:spcPts val="300"/>
              </a:spcBef>
              <a:spcAft>
                <a:spcPts val="0"/>
              </a:spcAft>
              <a:buClr>
                <a:srgbClr val="24292E"/>
              </a:buClr>
              <a:buSzPct val="100000"/>
              <a:buFont typeface="Courier New"/>
              <a:buChar char="o"/>
            </a:pPr>
            <a:r>
              <a:rPr lang="en-US" sz="1200">
                <a:solidFill>
                  <a:srgbClr val="24292E"/>
                </a:solidFill>
              </a:rPr>
              <a:t>Access file system (read/write)</a:t>
            </a:r>
          </a:p>
          <a:p>
            <a:pPr marL="914400" lvl="1" indent="-304800" rtl="0">
              <a:lnSpc>
                <a:spcPct val="115000"/>
              </a:lnSpc>
              <a:spcBef>
                <a:spcPts val="600"/>
              </a:spcBef>
              <a:spcAft>
                <a:spcPts val="0"/>
              </a:spcAft>
              <a:buClr>
                <a:srgbClr val="24292E"/>
              </a:buClr>
              <a:buSzPct val="100000"/>
              <a:buFont typeface="Courier New"/>
              <a:buChar char="o"/>
            </a:pPr>
            <a:r>
              <a:rPr lang="en-US" sz="1200">
                <a:solidFill>
                  <a:srgbClr val="24292E"/>
                </a:solidFill>
              </a:rPr>
              <a:t>Install new Python packages which can contain binary code</a:t>
            </a:r>
          </a:p>
          <a:p>
            <a:pPr marL="914400" lvl="1" indent="-304800" rtl="0">
              <a:lnSpc>
                <a:spcPct val="115000"/>
              </a:lnSpc>
              <a:spcBef>
                <a:spcPts val="600"/>
              </a:spcBef>
              <a:spcAft>
                <a:spcPts val="0"/>
              </a:spcAft>
              <a:buClr>
                <a:srgbClr val="24292E"/>
              </a:buClr>
              <a:buSzPct val="100000"/>
              <a:buFont typeface="Courier New"/>
              <a:buChar char="o"/>
            </a:pPr>
            <a:r>
              <a:rPr lang="en-US" sz="1200">
                <a:solidFill>
                  <a:srgbClr val="24292E"/>
                </a:solidFill>
              </a:rPr>
              <a:t>Execute operating system commands</a:t>
            </a:r>
          </a:p>
          <a:p>
            <a:pPr marL="914400" lvl="1" indent="-304800" rtl="0">
              <a:lnSpc>
                <a:spcPct val="115000"/>
              </a:lnSpc>
              <a:spcBef>
                <a:spcPts val="600"/>
              </a:spcBef>
              <a:spcAft>
                <a:spcPts val="0"/>
              </a:spcAft>
              <a:buClr>
                <a:srgbClr val="24292E"/>
              </a:buClr>
              <a:buSzPct val="100000"/>
              <a:buFont typeface="Courier New"/>
              <a:buChar char="o"/>
            </a:pPr>
            <a:r>
              <a:rPr lang="en-US" sz="1200">
                <a:solidFill>
                  <a:srgbClr val="24292E"/>
                </a:solidFill>
              </a:rPr>
              <a:t>Open network connections to other servers and download files</a:t>
            </a:r>
          </a:p>
          <a:p>
            <a:pPr lvl="0" indent="0" rtl="0">
              <a:spcBef>
                <a:spcPts val="0"/>
              </a:spcBef>
              <a:spcAft>
                <a:spcPts val="0"/>
              </a:spcAft>
              <a:buClr>
                <a:schemeClr val="dk1"/>
              </a:buClr>
              <a:buSzPct val="25000"/>
              <a:buFont typeface="Arial Black"/>
              <a:buNone/>
            </a:pPr>
            <a:endParaRPr/>
          </a:p>
          <a:p>
            <a:pPr marL="0" marR="0" lvl="0" indent="0" algn="l" rtl="0">
              <a:lnSpc>
                <a:spcPct val="90000"/>
              </a:lnSpc>
              <a:spcBef>
                <a:spcPts val="400"/>
              </a:spcBef>
              <a:spcAft>
                <a:spcPts val="0"/>
              </a:spcAft>
              <a:buClr>
                <a:schemeClr val="dk1"/>
              </a:buClr>
              <a:buSzPct val="25000"/>
              <a:buFont typeface="Arial Black"/>
              <a:buNone/>
            </a:pPr>
            <a:endParaRPr sz="1100">
              <a:solidFill>
                <a:srgbClr val="000000"/>
              </a:solidFill>
              <a:latin typeface="Merriweather"/>
              <a:ea typeface="Merriweather"/>
              <a:cs typeface="Merriweather"/>
              <a:sym typeface="Merriweather"/>
            </a:endParaRPr>
          </a:p>
        </p:txBody>
      </p:sp>
      <p:sp>
        <p:nvSpPr>
          <p:cNvPr id="616" name="Shape 616"/>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56</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3" name="Shape 623"/>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Black"/>
              <a:buNone/>
            </a:pPr>
            <a:r>
              <a:rPr lang="en-US" sz="1059" b="0" i="0" u="none" strike="noStrike" cap="none">
                <a:solidFill>
                  <a:schemeClr val="dk1"/>
                </a:solidFill>
                <a:latin typeface="Arial Black"/>
                <a:ea typeface="Arial Black"/>
                <a:cs typeface="Arial Black"/>
                <a:sym typeface="Arial Black"/>
              </a:rPr>
              <a:t>Mo</a:t>
            </a:r>
          </a:p>
        </p:txBody>
      </p:sp>
      <p:sp>
        <p:nvSpPr>
          <p:cNvPr id="624" name="Shape 624"/>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57</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30" name="Shape 630"/>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rgbClr val="000000"/>
              </a:buClr>
              <a:buSzPct val="25000"/>
              <a:buFont typeface="Arial Black"/>
              <a:buNone/>
            </a:pPr>
            <a:r>
              <a:rPr lang="en-US" sz="1059" b="0" i="0" u="none" strike="noStrike" cap="none" dirty="0">
                <a:solidFill>
                  <a:srgbClr val="000000"/>
                </a:solidFill>
                <a:latin typeface="Arial Black"/>
                <a:ea typeface="Arial Black"/>
                <a:cs typeface="Arial Black"/>
                <a:sym typeface="Arial Black"/>
              </a:rPr>
              <a:t>Rachel &amp; </a:t>
            </a:r>
            <a:r>
              <a:rPr lang="en-US" sz="1059" b="0" i="0" u="none" strike="noStrike" cap="none" dirty="0" smtClean="0">
                <a:solidFill>
                  <a:srgbClr val="000000"/>
                </a:solidFill>
                <a:latin typeface="Arial Black"/>
                <a:ea typeface="Arial Black"/>
                <a:cs typeface="Arial Black"/>
                <a:sym typeface="Arial Black"/>
              </a:rPr>
              <a:t>Mo</a:t>
            </a:r>
          </a:p>
          <a:p>
            <a:pPr marL="0" marR="0" lvl="0" indent="0" algn="l" rtl="0">
              <a:lnSpc>
                <a:spcPct val="90000"/>
              </a:lnSpc>
              <a:spcBef>
                <a:spcPts val="0"/>
              </a:spcBef>
              <a:spcAft>
                <a:spcPts val="0"/>
              </a:spcAft>
              <a:buClr>
                <a:srgbClr val="000000"/>
              </a:buClr>
              <a:buSzPct val="25000"/>
              <a:buFont typeface="Arial Black"/>
              <a:buNone/>
            </a:pPr>
            <a:endParaRPr lang="en-US" sz="1059" b="0" i="0" u="none" strike="noStrike" cap="none" dirty="0" smtClean="0">
              <a:solidFill>
                <a:srgbClr val="000000"/>
              </a:solidFill>
              <a:latin typeface="Arial Black"/>
              <a:ea typeface="Arial Black"/>
              <a:cs typeface="Arial Black"/>
              <a:sym typeface="Arial Black"/>
            </a:endParaRPr>
          </a:p>
          <a:p>
            <a:pPr marL="0" marR="0" lvl="0" indent="0" algn="l" rtl="0">
              <a:lnSpc>
                <a:spcPct val="90000"/>
              </a:lnSpc>
              <a:spcBef>
                <a:spcPts val="0"/>
              </a:spcBef>
              <a:spcAft>
                <a:spcPts val="0"/>
              </a:spcAft>
              <a:buClr>
                <a:srgbClr val="000000"/>
              </a:buClr>
              <a:buSzPct val="25000"/>
              <a:buFont typeface="Arial Black"/>
              <a:buNone/>
            </a:pPr>
            <a:r>
              <a:rPr lang="en-US" sz="1059" b="0" i="0" u="none" strike="noStrike" kern="1200" cap="none" dirty="0" smtClean="0">
                <a:solidFill>
                  <a:schemeClr val="dk1"/>
                </a:solidFill>
                <a:effectLst/>
                <a:latin typeface="Arial Black"/>
                <a:ea typeface="Arial Black"/>
                <a:cs typeface="Arial Black"/>
                <a:sym typeface="Arial Black"/>
              </a:rPr>
              <a:t>enables powerful scenarios - </a:t>
            </a:r>
            <a:r>
              <a:rPr lang="en-GB" sz="1059" b="0" i="0" u="none" strike="noStrike" kern="1200" cap="none" dirty="0" smtClean="0">
                <a:solidFill>
                  <a:schemeClr val="dk1"/>
                </a:solidFill>
                <a:effectLst/>
                <a:latin typeface="Arial Black"/>
                <a:ea typeface="Arial Black"/>
                <a:cs typeface="Arial Black"/>
                <a:sym typeface="Arial Black"/>
              </a:rPr>
              <a:t>explore the results in many ways in Tableau</a:t>
            </a:r>
            <a:br>
              <a:rPr lang="en-GB" sz="1059" b="0" i="0" u="none" strike="noStrike" kern="1200" cap="none" dirty="0" smtClean="0">
                <a:solidFill>
                  <a:schemeClr val="dk1"/>
                </a:solidFill>
                <a:effectLst/>
                <a:latin typeface="Arial Black"/>
                <a:ea typeface="Arial Black"/>
                <a:cs typeface="Arial Black"/>
                <a:sym typeface="Arial Black"/>
              </a:rPr>
            </a:br>
            <a:endParaRPr lang="en-GB" sz="1059" b="0" i="0" u="none" strike="noStrike" kern="1200" cap="none" dirty="0" smtClean="0">
              <a:solidFill>
                <a:schemeClr val="dk1"/>
              </a:solidFill>
              <a:effectLst/>
              <a:latin typeface="Arial Black"/>
              <a:ea typeface="Arial Black"/>
              <a:cs typeface="Arial Black"/>
              <a:sym typeface="Arial Black"/>
            </a:endParaRPr>
          </a:p>
          <a:p>
            <a:pPr marL="0" marR="0" lvl="0" indent="0" algn="l" rtl="0">
              <a:lnSpc>
                <a:spcPct val="90000"/>
              </a:lnSpc>
              <a:spcBef>
                <a:spcPts val="0"/>
              </a:spcBef>
              <a:spcAft>
                <a:spcPts val="0"/>
              </a:spcAft>
              <a:buClr>
                <a:srgbClr val="000000"/>
              </a:buClr>
              <a:buSzPct val="25000"/>
              <a:buFont typeface="Arial Black"/>
              <a:buNone/>
            </a:pPr>
            <a:r>
              <a:rPr lang="en-GB" sz="1059" b="0" i="0" u="none" strike="noStrike" kern="1200" cap="none" dirty="0" smtClean="0">
                <a:solidFill>
                  <a:schemeClr val="dk1"/>
                </a:solidFill>
                <a:effectLst/>
                <a:latin typeface="Arial Black"/>
                <a:ea typeface="Arial Black"/>
                <a:cs typeface="Arial Black"/>
                <a:sym typeface="Arial Black"/>
              </a:rPr>
              <a:t>leveraging the power of a large number of machine-learning libraries</a:t>
            </a:r>
            <a:br>
              <a:rPr lang="en-GB" sz="1059" b="0" i="0" u="none" strike="noStrike" kern="1200" cap="none" dirty="0" smtClean="0">
                <a:solidFill>
                  <a:schemeClr val="dk1"/>
                </a:solidFill>
                <a:effectLst/>
                <a:latin typeface="Arial Black"/>
                <a:ea typeface="Arial Black"/>
                <a:cs typeface="Arial Black"/>
                <a:sym typeface="Arial Black"/>
              </a:rPr>
            </a:br>
            <a:endParaRPr lang="en-US" sz="1059" b="0" i="0" u="none" strike="noStrike" cap="none" dirty="0">
              <a:solidFill>
                <a:srgbClr val="000000"/>
              </a:solidFill>
              <a:latin typeface="Arial Black"/>
              <a:ea typeface="Arial Black"/>
              <a:cs typeface="Arial Black"/>
              <a:sym typeface="Arial Black"/>
            </a:endParaRPr>
          </a:p>
        </p:txBody>
      </p:sp>
      <p:sp>
        <p:nvSpPr>
          <p:cNvPr id="631" name="Shape 631"/>
          <p:cNvSpPr txBox="1">
            <a:spLocks noGrp="1"/>
          </p:cNvSpPr>
          <p:nvPr>
            <p:ph type="hdr" idx="3"/>
          </p:nvPr>
        </p:nvSpPr>
        <p:spPr>
          <a:xfrm>
            <a:off x="0" y="0"/>
            <a:ext cx="2971799" cy="457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Tableau Conference 2016</a:t>
            </a:r>
          </a:p>
        </p:txBody>
      </p:sp>
      <p:sp>
        <p:nvSpPr>
          <p:cNvPr id="632" name="Shape 632"/>
          <p:cNvSpPr txBox="1">
            <a:spLocks noGrp="1"/>
          </p:cNvSpPr>
          <p:nvPr>
            <p:ph type="ftr" idx="11"/>
          </p:nvPr>
        </p:nvSpPr>
        <p:spPr>
          <a:xfrm>
            <a:off x="0" y="8686800"/>
            <a:ext cx="5920800" cy="356099"/>
          </a:xfrm>
          <a:prstGeom prst="rect">
            <a:avLst/>
          </a:prstGeom>
          <a:noFill/>
          <a:ln>
            <a:noFill/>
          </a:ln>
        </p:spPr>
        <p:txBody>
          <a:bodyPr wrap="square" lIns="91425" tIns="45700" rIns="91425" bIns="45700" anchor="b" anchorCtr="0">
            <a:noAutofit/>
          </a:bodyPr>
          <a:lstStyle/>
          <a:p>
            <a:pPr marL="571500" marR="0" lvl="0" indent="0" algn="l" rtl="0">
              <a:lnSpc>
                <a:spcPct val="100000"/>
              </a:lnSpc>
              <a:spcBef>
                <a:spcPts val="0"/>
              </a:spcBef>
              <a:spcAft>
                <a:spcPts val="0"/>
              </a:spcAft>
              <a:buClr>
                <a:srgbClr val="000000"/>
              </a:buClr>
              <a:buSzPct val="25000"/>
              <a:buFont typeface="Arial"/>
              <a:buNone/>
            </a:pPr>
            <a:r>
              <a:rPr lang="en-US" sz="400" b="0" i="0" u="none" strike="noStrike" cap="none">
                <a:solidFill>
                  <a:srgbClr val="000000"/>
                </a:solidFill>
                <a:latin typeface="Arial"/>
                <a:ea typeface="Arial"/>
                <a:cs typeface="Arial"/>
                <a:sym typeface="Arial"/>
              </a:rPr>
              <a:t>© 2016 Tableau Software. All rights reserved. </a:t>
            </a:r>
          </a:p>
        </p:txBody>
      </p:sp>
      <p:sp>
        <p:nvSpPr>
          <p:cNvPr id="633" name="Shape 633"/>
          <p:cNvSpPr txBox="1">
            <a:spLocks noGrp="1"/>
          </p:cNvSpPr>
          <p:nvPr>
            <p:ph type="dt" idx="10"/>
          </p:nvPr>
        </p:nvSpPr>
        <p:spPr>
          <a:xfrm>
            <a:off x="3884612" y="0"/>
            <a:ext cx="2971799" cy="45720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5/9/2017 10:09 AM</a:t>
            </a:r>
          </a:p>
        </p:txBody>
      </p:sp>
      <p:sp>
        <p:nvSpPr>
          <p:cNvPr id="634" name="Shape 634"/>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200" b="0" i="0" u="none" strike="noStrike" cap="none">
                <a:solidFill>
                  <a:schemeClr val="lt1"/>
                </a:solidFill>
                <a:latin typeface="Arial"/>
                <a:ea typeface="Arial"/>
                <a:cs typeface="Arial"/>
                <a:sym typeface="Arial"/>
              </a:rPr>
              <a:t>58</a:t>
            </a:fld>
            <a:endParaRPr lang="en-US" sz="1200" b="0" i="0" u="none" strike="noStrike" cap="none">
              <a:solidFill>
                <a:schemeClr val="lt1"/>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39" name="Shape 639"/>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Black"/>
              <a:buNone/>
            </a:pPr>
            <a:endParaRPr sz="1059" b="0" i="0" u="none" strike="noStrike" cap="none">
              <a:solidFill>
                <a:schemeClr val="dk1"/>
              </a:solidFill>
              <a:latin typeface="Arial Black"/>
              <a:ea typeface="Arial Black"/>
              <a:cs typeface="Arial Black"/>
              <a:sym typeface="Arial Black"/>
            </a:endParaRPr>
          </a:p>
        </p:txBody>
      </p:sp>
      <p:sp>
        <p:nvSpPr>
          <p:cNvPr id="640" name="Shape 640"/>
          <p:cNvSpPr txBox="1">
            <a:spLocks noGrp="1"/>
          </p:cNvSpPr>
          <p:nvPr>
            <p:ph type="hdr" idx="3"/>
          </p:nvPr>
        </p:nvSpPr>
        <p:spPr>
          <a:xfrm>
            <a:off x="0" y="0"/>
            <a:ext cx="2971799" cy="457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Tableau Conference 2016</a:t>
            </a:r>
          </a:p>
        </p:txBody>
      </p:sp>
      <p:sp>
        <p:nvSpPr>
          <p:cNvPr id="641" name="Shape 641"/>
          <p:cNvSpPr txBox="1">
            <a:spLocks noGrp="1"/>
          </p:cNvSpPr>
          <p:nvPr>
            <p:ph type="ftr" idx="11"/>
          </p:nvPr>
        </p:nvSpPr>
        <p:spPr>
          <a:xfrm>
            <a:off x="0" y="8686800"/>
            <a:ext cx="5920800" cy="356099"/>
          </a:xfrm>
          <a:prstGeom prst="rect">
            <a:avLst/>
          </a:prstGeom>
          <a:noFill/>
          <a:ln>
            <a:noFill/>
          </a:ln>
        </p:spPr>
        <p:txBody>
          <a:bodyPr wrap="square" lIns="91425" tIns="45700" rIns="91425" bIns="45700" anchor="b" anchorCtr="0">
            <a:noAutofit/>
          </a:bodyPr>
          <a:lstStyle/>
          <a:p>
            <a:pPr marL="571500" marR="0" lvl="0" indent="0" algn="l" rtl="0">
              <a:lnSpc>
                <a:spcPct val="100000"/>
              </a:lnSpc>
              <a:spcBef>
                <a:spcPts val="0"/>
              </a:spcBef>
              <a:spcAft>
                <a:spcPts val="0"/>
              </a:spcAft>
              <a:buClr>
                <a:srgbClr val="000000"/>
              </a:buClr>
              <a:buSzPct val="25000"/>
              <a:buFont typeface="Arial"/>
              <a:buNone/>
            </a:pPr>
            <a:r>
              <a:rPr lang="en-US" sz="400" b="0" i="0" u="none" strike="noStrike" cap="none">
                <a:solidFill>
                  <a:srgbClr val="000000"/>
                </a:solidFill>
                <a:latin typeface="Arial"/>
                <a:ea typeface="Arial"/>
                <a:cs typeface="Arial"/>
                <a:sym typeface="Arial"/>
              </a:rPr>
              <a:t>© 2016 Tableau Software. All rights reserved. </a:t>
            </a:r>
          </a:p>
        </p:txBody>
      </p:sp>
      <p:sp>
        <p:nvSpPr>
          <p:cNvPr id="642" name="Shape 642"/>
          <p:cNvSpPr txBox="1">
            <a:spLocks noGrp="1"/>
          </p:cNvSpPr>
          <p:nvPr>
            <p:ph type="dt" idx="10"/>
          </p:nvPr>
        </p:nvSpPr>
        <p:spPr>
          <a:xfrm>
            <a:off x="3884612" y="0"/>
            <a:ext cx="2971799" cy="45720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5/9/2017 10:09 AM</a:t>
            </a:r>
          </a:p>
        </p:txBody>
      </p:sp>
      <p:sp>
        <p:nvSpPr>
          <p:cNvPr id="643" name="Shape 643"/>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59</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43" name="Shape 743"/>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SzPct val="25000"/>
              <a:buNone/>
            </a:pPr>
            <a:endParaRPr sz="1059" b="0" i="0" u="none" strike="noStrike" cap="none">
              <a:solidFill>
                <a:schemeClr val="dk1"/>
              </a:solidFill>
              <a:latin typeface="Arial Black"/>
              <a:ea typeface="Arial Black"/>
              <a:cs typeface="Arial Black"/>
              <a:sym typeface="Arial Black"/>
            </a:endParaRPr>
          </a:p>
        </p:txBody>
      </p:sp>
      <p:sp>
        <p:nvSpPr>
          <p:cNvPr id="744" name="Shape 744"/>
          <p:cNvSpPr txBox="1">
            <a:spLocks noGrp="1"/>
          </p:cNvSpPr>
          <p:nvPr>
            <p:ph type="hdr" idx="3"/>
          </p:nvPr>
        </p:nvSpPr>
        <p:spPr>
          <a:xfrm>
            <a:off x="0" y="0"/>
            <a:ext cx="2971799" cy="4572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Arial"/>
                <a:ea typeface="Arial"/>
                <a:cs typeface="Arial"/>
                <a:sym typeface="Arial"/>
              </a:rPr>
              <a:t>Tableau Conference 2016</a:t>
            </a:r>
          </a:p>
        </p:txBody>
      </p:sp>
      <p:sp>
        <p:nvSpPr>
          <p:cNvPr id="745" name="Shape 745"/>
          <p:cNvSpPr txBox="1">
            <a:spLocks noGrp="1"/>
          </p:cNvSpPr>
          <p:nvPr>
            <p:ph type="ftr" idx="11"/>
          </p:nvPr>
        </p:nvSpPr>
        <p:spPr>
          <a:xfrm>
            <a:off x="0" y="8686800"/>
            <a:ext cx="5920740" cy="355964"/>
          </a:xfrm>
          <a:prstGeom prst="rect">
            <a:avLst/>
          </a:prstGeom>
          <a:noFill/>
          <a:ln>
            <a:noFill/>
          </a:ln>
        </p:spPr>
        <p:txBody>
          <a:bodyPr wrap="square" lIns="91425" tIns="45700" rIns="91425" bIns="45700" anchor="b" anchorCtr="0">
            <a:noAutofit/>
          </a:bodyPr>
          <a:lstStyle/>
          <a:p>
            <a:pPr marL="571500" marR="0" lvl="0" indent="0" algn="l" rtl="0">
              <a:spcBef>
                <a:spcPts val="0"/>
              </a:spcBef>
              <a:buSzPct val="25000"/>
              <a:buNone/>
            </a:pPr>
            <a:r>
              <a:rPr lang="en-US" sz="400" b="0" i="0" u="none" strike="noStrike" cap="none">
                <a:solidFill>
                  <a:srgbClr val="000000"/>
                </a:solidFill>
                <a:latin typeface="Arial"/>
                <a:ea typeface="Arial"/>
                <a:cs typeface="Arial"/>
                <a:sym typeface="Arial"/>
              </a:rPr>
              <a:t>© 2016 Tableau Software. All rights reserved. </a:t>
            </a:r>
          </a:p>
        </p:txBody>
      </p:sp>
      <p:sp>
        <p:nvSpPr>
          <p:cNvPr id="746" name="Shape 746"/>
          <p:cNvSpPr txBox="1">
            <a:spLocks noGrp="1"/>
          </p:cNvSpPr>
          <p:nvPr>
            <p:ph type="dt" idx="10"/>
          </p:nvPr>
        </p:nvSpPr>
        <p:spPr>
          <a:xfrm>
            <a:off x="3884612" y="0"/>
            <a:ext cx="2971799" cy="457200"/>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r>
              <a:rPr lang="en-US" sz="1200" b="0" i="0" u="none" strike="noStrike" cap="none">
                <a:solidFill>
                  <a:schemeClr val="dk1"/>
                </a:solidFill>
                <a:latin typeface="Arial"/>
                <a:ea typeface="Arial"/>
                <a:cs typeface="Arial"/>
                <a:sym typeface="Arial"/>
              </a:rPr>
              <a:t>5/9/2017 10:09 AM</a:t>
            </a:r>
          </a:p>
        </p:txBody>
      </p:sp>
      <p:sp>
        <p:nvSpPr>
          <p:cNvPr id="747" name="Shape 747"/>
          <p:cNvSpPr txBox="1">
            <a:spLocks noGrp="1"/>
          </p:cNvSpPr>
          <p:nvPr>
            <p:ph type="sldNum" idx="12"/>
          </p:nvPr>
        </p:nvSpPr>
        <p:spPr>
          <a:xfrm>
            <a:off x="5909308" y="8685213"/>
            <a:ext cx="947103"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60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68093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9" name="Shape 229"/>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rgbClr val="000000"/>
              </a:buClr>
              <a:buSzPct val="25000"/>
              <a:buFont typeface="Arial Black"/>
              <a:buNone/>
            </a:pPr>
            <a:r>
              <a:rPr lang="en-US" sz="1059" b="0" i="0" u="none" strike="noStrike" cap="none" dirty="0">
                <a:solidFill>
                  <a:srgbClr val="000000"/>
                </a:solidFill>
                <a:latin typeface="Arial Black"/>
                <a:ea typeface="Arial Black"/>
                <a:cs typeface="Arial Black"/>
                <a:sym typeface="Arial Black"/>
              </a:rPr>
              <a:t>Rachel</a:t>
            </a:r>
          </a:p>
          <a:p>
            <a:pPr marL="0" marR="0" lvl="0" indent="0" algn="l" rtl="0">
              <a:lnSpc>
                <a:spcPct val="90000"/>
              </a:lnSpc>
              <a:spcBef>
                <a:spcPts val="0"/>
              </a:spcBef>
              <a:spcAft>
                <a:spcPts val="0"/>
              </a:spcAft>
              <a:buClr>
                <a:schemeClr val="dk1"/>
              </a:buClr>
              <a:buSzPct val="25000"/>
              <a:buFont typeface="Arial Black"/>
              <a:buNone/>
            </a:pPr>
            <a:endParaRPr sz="1059" b="0" i="0" u="none" strike="noStrike" cap="none" dirty="0">
              <a:solidFill>
                <a:srgbClr val="000000"/>
              </a:solidFill>
              <a:latin typeface="Arial Black"/>
              <a:ea typeface="Arial Black"/>
              <a:cs typeface="Arial Black"/>
              <a:sym typeface="Arial Black"/>
            </a:endParaRPr>
          </a:p>
          <a:p>
            <a:pPr marL="0" marR="0" lvl="0" indent="0" algn="l" rtl="0">
              <a:lnSpc>
                <a:spcPct val="90000"/>
              </a:lnSpc>
              <a:spcBef>
                <a:spcPts val="0"/>
              </a:spcBef>
              <a:spcAft>
                <a:spcPts val="0"/>
              </a:spcAft>
              <a:buClr>
                <a:srgbClr val="000000"/>
              </a:buClr>
              <a:buSzPct val="25000"/>
              <a:buFont typeface="Arial Black"/>
              <a:buNone/>
            </a:pPr>
            <a:r>
              <a:rPr lang="en-US" sz="1059" b="0" i="0" u="none" strike="noStrike" cap="none" dirty="0">
                <a:solidFill>
                  <a:srgbClr val="000000"/>
                </a:solidFill>
                <a:latin typeface="Arial Black"/>
                <a:ea typeface="Arial Black"/>
                <a:cs typeface="Arial Black"/>
                <a:sym typeface="Arial Black"/>
              </a:rPr>
              <a:t>Sometimes we need to go out of what tableau can do out of the box for this session how </a:t>
            </a:r>
            <a:r>
              <a:rPr lang="en-US" sz="1059" b="0" i="0" u="none" strike="noStrike" cap="none" dirty="0" err="1">
                <a:solidFill>
                  <a:srgbClr val="000000"/>
                </a:solidFill>
                <a:latin typeface="Arial Black"/>
                <a:ea typeface="Arial Black"/>
                <a:cs typeface="Arial Black"/>
                <a:sym typeface="Arial Black"/>
              </a:rPr>
              <a:t>TabPy</a:t>
            </a:r>
            <a:r>
              <a:rPr lang="en-US" sz="1059" b="0" i="0" u="none" strike="noStrike" cap="none" dirty="0">
                <a:solidFill>
                  <a:srgbClr val="000000"/>
                </a:solidFill>
                <a:latin typeface="Arial Black"/>
                <a:ea typeface="Arial Black"/>
                <a:cs typeface="Arial Black"/>
                <a:sym typeface="Arial Black"/>
              </a:rPr>
              <a:t> can help you with that. </a:t>
            </a:r>
          </a:p>
          <a:p>
            <a:pPr marL="0" marR="0" lvl="0" indent="0" algn="l" rtl="0">
              <a:lnSpc>
                <a:spcPct val="90000"/>
              </a:lnSpc>
              <a:spcBef>
                <a:spcPts val="400"/>
              </a:spcBef>
              <a:spcAft>
                <a:spcPts val="0"/>
              </a:spcAft>
              <a:buClr>
                <a:schemeClr val="dk1"/>
              </a:buClr>
              <a:buSzPct val="25000"/>
              <a:buFont typeface="Arial Black"/>
              <a:buNone/>
            </a:pPr>
            <a:endParaRPr sz="1059" b="0" i="0" u="none" strike="noStrike" cap="none" dirty="0">
              <a:solidFill>
                <a:srgbClr val="000000"/>
              </a:solidFill>
              <a:latin typeface="Arial Black"/>
              <a:ea typeface="Arial Black"/>
              <a:cs typeface="Arial Black"/>
              <a:sym typeface="Arial Black"/>
            </a:endParaRPr>
          </a:p>
        </p:txBody>
      </p:sp>
      <p:sp>
        <p:nvSpPr>
          <p:cNvPr id="230" name="Shape 230"/>
          <p:cNvSpPr txBox="1">
            <a:spLocks noGrp="1"/>
          </p:cNvSpPr>
          <p:nvPr>
            <p:ph type="hdr" idx="3"/>
          </p:nvPr>
        </p:nvSpPr>
        <p:spPr>
          <a:xfrm>
            <a:off x="0" y="0"/>
            <a:ext cx="2971799" cy="457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Tableau Conference 2016</a:t>
            </a:r>
          </a:p>
        </p:txBody>
      </p:sp>
      <p:sp>
        <p:nvSpPr>
          <p:cNvPr id="231" name="Shape 231"/>
          <p:cNvSpPr txBox="1">
            <a:spLocks noGrp="1"/>
          </p:cNvSpPr>
          <p:nvPr>
            <p:ph type="ftr" idx="11"/>
          </p:nvPr>
        </p:nvSpPr>
        <p:spPr>
          <a:xfrm>
            <a:off x="0" y="8686800"/>
            <a:ext cx="5920800" cy="356099"/>
          </a:xfrm>
          <a:prstGeom prst="rect">
            <a:avLst/>
          </a:prstGeom>
          <a:noFill/>
          <a:ln>
            <a:noFill/>
          </a:ln>
        </p:spPr>
        <p:txBody>
          <a:bodyPr wrap="square" lIns="91425" tIns="45700" rIns="91425" bIns="45700" anchor="b" anchorCtr="0">
            <a:noAutofit/>
          </a:bodyPr>
          <a:lstStyle/>
          <a:p>
            <a:pPr marL="571500" marR="0" lvl="0" indent="0" algn="l" rtl="0">
              <a:lnSpc>
                <a:spcPct val="100000"/>
              </a:lnSpc>
              <a:spcBef>
                <a:spcPts val="0"/>
              </a:spcBef>
              <a:spcAft>
                <a:spcPts val="0"/>
              </a:spcAft>
              <a:buClr>
                <a:srgbClr val="000000"/>
              </a:buClr>
              <a:buSzPct val="25000"/>
              <a:buFont typeface="Arial"/>
              <a:buNone/>
            </a:pPr>
            <a:r>
              <a:rPr lang="en-US" sz="400" b="0" i="0" u="none" strike="noStrike" cap="none">
                <a:solidFill>
                  <a:srgbClr val="000000"/>
                </a:solidFill>
                <a:latin typeface="Arial"/>
                <a:ea typeface="Arial"/>
                <a:cs typeface="Arial"/>
                <a:sym typeface="Arial"/>
              </a:rPr>
              <a:t>© 2016 Tableau Software. All rights reserved. </a:t>
            </a:r>
          </a:p>
        </p:txBody>
      </p:sp>
      <p:sp>
        <p:nvSpPr>
          <p:cNvPr id="232" name="Shape 232"/>
          <p:cNvSpPr txBox="1">
            <a:spLocks noGrp="1"/>
          </p:cNvSpPr>
          <p:nvPr>
            <p:ph type="dt" idx="10"/>
          </p:nvPr>
        </p:nvSpPr>
        <p:spPr>
          <a:xfrm>
            <a:off x="3884612" y="0"/>
            <a:ext cx="2971799" cy="45720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5/9/2017 10:09 AM</a:t>
            </a:r>
          </a:p>
        </p:txBody>
      </p:sp>
      <p:sp>
        <p:nvSpPr>
          <p:cNvPr id="233" name="Shape 233"/>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200" b="0" i="0" u="none" strike="noStrike" cap="none">
                <a:solidFill>
                  <a:schemeClr val="lt1"/>
                </a:solidFill>
                <a:latin typeface="Arial"/>
                <a:ea typeface="Arial"/>
                <a:cs typeface="Arial"/>
                <a:sym typeface="Arial"/>
              </a:rPr>
              <a:t>6</a:t>
            </a:fld>
            <a:endParaRPr lang="en-US" sz="1200" b="0" i="0" u="none" strike="noStrike" cap="none">
              <a:solidFill>
                <a:schemeClr val="lt1"/>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SzPct val="25000"/>
              <a:buNone/>
            </a:pPr>
            <a:endParaRPr sz="1059" b="0" i="0" u="none" strike="noStrike" cap="none">
              <a:solidFill>
                <a:schemeClr val="dk1"/>
              </a:solidFill>
              <a:latin typeface="Arial Black"/>
              <a:ea typeface="Arial Black"/>
              <a:cs typeface="Arial Black"/>
              <a:sym typeface="Arial Black"/>
            </a:endParaRPr>
          </a:p>
        </p:txBody>
      </p:sp>
      <p:sp>
        <p:nvSpPr>
          <p:cNvPr id="757" name="Shape 757"/>
          <p:cNvSpPr txBox="1">
            <a:spLocks noGrp="1"/>
          </p:cNvSpPr>
          <p:nvPr>
            <p:ph type="hdr" idx="3"/>
          </p:nvPr>
        </p:nvSpPr>
        <p:spPr>
          <a:xfrm>
            <a:off x="0" y="0"/>
            <a:ext cx="2971799" cy="4572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Arial"/>
                <a:ea typeface="Arial"/>
                <a:cs typeface="Arial"/>
                <a:sym typeface="Arial"/>
              </a:rPr>
              <a:t>Tableau Conference 2016</a:t>
            </a:r>
          </a:p>
        </p:txBody>
      </p:sp>
      <p:sp>
        <p:nvSpPr>
          <p:cNvPr id="758" name="Shape 758"/>
          <p:cNvSpPr txBox="1">
            <a:spLocks noGrp="1"/>
          </p:cNvSpPr>
          <p:nvPr>
            <p:ph type="ftr" idx="11"/>
          </p:nvPr>
        </p:nvSpPr>
        <p:spPr>
          <a:xfrm>
            <a:off x="0" y="8686800"/>
            <a:ext cx="5920740" cy="355964"/>
          </a:xfrm>
          <a:prstGeom prst="rect">
            <a:avLst/>
          </a:prstGeom>
          <a:noFill/>
          <a:ln>
            <a:noFill/>
          </a:ln>
        </p:spPr>
        <p:txBody>
          <a:bodyPr wrap="square" lIns="91425" tIns="45700" rIns="91425" bIns="45700" anchor="b" anchorCtr="0">
            <a:noAutofit/>
          </a:bodyPr>
          <a:lstStyle/>
          <a:p>
            <a:pPr marL="571500" marR="0" lvl="0" indent="0" algn="l" rtl="0">
              <a:spcBef>
                <a:spcPts val="0"/>
              </a:spcBef>
              <a:buSzPct val="25000"/>
              <a:buNone/>
            </a:pPr>
            <a:r>
              <a:rPr lang="en-US" sz="400" b="0" i="0" u="none" strike="noStrike" cap="none">
                <a:solidFill>
                  <a:srgbClr val="000000"/>
                </a:solidFill>
                <a:latin typeface="Arial"/>
                <a:ea typeface="Arial"/>
                <a:cs typeface="Arial"/>
                <a:sym typeface="Arial"/>
              </a:rPr>
              <a:t>© 2016 Tableau Software. All rights reserved. </a:t>
            </a:r>
          </a:p>
        </p:txBody>
      </p:sp>
      <p:sp>
        <p:nvSpPr>
          <p:cNvPr id="759" name="Shape 759"/>
          <p:cNvSpPr txBox="1">
            <a:spLocks noGrp="1"/>
          </p:cNvSpPr>
          <p:nvPr>
            <p:ph type="dt" idx="10"/>
          </p:nvPr>
        </p:nvSpPr>
        <p:spPr>
          <a:xfrm>
            <a:off x="3884612" y="0"/>
            <a:ext cx="2971799" cy="457200"/>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r>
              <a:rPr lang="en-US" sz="1200" b="0" i="0" u="none" strike="noStrike" cap="none">
                <a:solidFill>
                  <a:schemeClr val="dk1"/>
                </a:solidFill>
                <a:latin typeface="Arial"/>
                <a:ea typeface="Arial"/>
                <a:cs typeface="Arial"/>
                <a:sym typeface="Arial"/>
              </a:rPr>
              <a:t>5/9/2017 10:09 AM</a:t>
            </a:r>
          </a:p>
        </p:txBody>
      </p:sp>
      <p:sp>
        <p:nvSpPr>
          <p:cNvPr id="760" name="Shape 760"/>
          <p:cNvSpPr txBox="1">
            <a:spLocks noGrp="1"/>
          </p:cNvSpPr>
          <p:nvPr>
            <p:ph type="sldNum" idx="12"/>
          </p:nvPr>
        </p:nvSpPr>
        <p:spPr>
          <a:xfrm>
            <a:off x="5909308" y="8685213"/>
            <a:ext cx="947103"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61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926644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0" name="Shape 650"/>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Black"/>
              <a:buNone/>
            </a:pPr>
            <a:r>
              <a:rPr lang="en-US" sz="1059" b="0" i="0" u="none" strike="noStrike" cap="none">
                <a:solidFill>
                  <a:schemeClr val="dk1"/>
                </a:solidFill>
                <a:latin typeface="Arial Black"/>
                <a:ea typeface="Arial Black"/>
                <a:cs typeface="Arial Black"/>
                <a:sym typeface="Arial Black"/>
              </a:rPr>
              <a:t>Thanks for listening Jedis </a:t>
            </a:r>
          </a:p>
        </p:txBody>
      </p:sp>
      <p:sp>
        <p:nvSpPr>
          <p:cNvPr id="651" name="Shape 651"/>
          <p:cNvSpPr txBox="1">
            <a:spLocks noGrp="1"/>
          </p:cNvSpPr>
          <p:nvPr>
            <p:ph type="hdr" idx="3"/>
          </p:nvPr>
        </p:nvSpPr>
        <p:spPr>
          <a:xfrm>
            <a:off x="0" y="0"/>
            <a:ext cx="2971799" cy="457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Tableau Conference 2016</a:t>
            </a:r>
          </a:p>
        </p:txBody>
      </p:sp>
      <p:sp>
        <p:nvSpPr>
          <p:cNvPr id="652" name="Shape 652"/>
          <p:cNvSpPr txBox="1">
            <a:spLocks noGrp="1"/>
          </p:cNvSpPr>
          <p:nvPr>
            <p:ph type="ftr" idx="11"/>
          </p:nvPr>
        </p:nvSpPr>
        <p:spPr>
          <a:xfrm>
            <a:off x="0" y="8686800"/>
            <a:ext cx="5920800" cy="356099"/>
          </a:xfrm>
          <a:prstGeom prst="rect">
            <a:avLst/>
          </a:prstGeom>
          <a:noFill/>
          <a:ln>
            <a:noFill/>
          </a:ln>
        </p:spPr>
        <p:txBody>
          <a:bodyPr wrap="square" lIns="91425" tIns="45700" rIns="91425" bIns="45700" anchor="b" anchorCtr="0">
            <a:noAutofit/>
          </a:bodyPr>
          <a:lstStyle/>
          <a:p>
            <a:pPr marL="571500" marR="0" lvl="0" indent="0" algn="l" rtl="0">
              <a:lnSpc>
                <a:spcPct val="100000"/>
              </a:lnSpc>
              <a:spcBef>
                <a:spcPts val="0"/>
              </a:spcBef>
              <a:spcAft>
                <a:spcPts val="0"/>
              </a:spcAft>
              <a:buClr>
                <a:srgbClr val="000000"/>
              </a:buClr>
              <a:buSzPct val="25000"/>
              <a:buFont typeface="Arial"/>
              <a:buNone/>
            </a:pPr>
            <a:r>
              <a:rPr lang="en-US" sz="400" b="0" i="0" u="none" strike="noStrike" cap="none">
                <a:solidFill>
                  <a:srgbClr val="000000"/>
                </a:solidFill>
                <a:latin typeface="Arial"/>
                <a:ea typeface="Arial"/>
                <a:cs typeface="Arial"/>
                <a:sym typeface="Arial"/>
              </a:rPr>
              <a:t>© 2016 Tableau Software. All rights reserved. </a:t>
            </a:r>
          </a:p>
        </p:txBody>
      </p:sp>
      <p:sp>
        <p:nvSpPr>
          <p:cNvPr id="653" name="Shape 653"/>
          <p:cNvSpPr txBox="1">
            <a:spLocks noGrp="1"/>
          </p:cNvSpPr>
          <p:nvPr>
            <p:ph type="dt" idx="10"/>
          </p:nvPr>
        </p:nvSpPr>
        <p:spPr>
          <a:xfrm>
            <a:off x="3884612" y="0"/>
            <a:ext cx="2971799" cy="45720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5/9/2017 10:09 AM</a:t>
            </a:r>
          </a:p>
        </p:txBody>
      </p:sp>
      <p:sp>
        <p:nvSpPr>
          <p:cNvPr id="654" name="Shape 654"/>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62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8" name="Shape 238"/>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Black"/>
              <a:buNone/>
            </a:pPr>
            <a:r>
              <a:rPr lang="en-US" sz="1059" b="0" i="0" u="none" strike="noStrike" cap="none" dirty="0">
                <a:solidFill>
                  <a:schemeClr val="dk1"/>
                </a:solidFill>
                <a:latin typeface="Arial Black"/>
                <a:ea typeface="Arial Black"/>
                <a:cs typeface="Arial Black"/>
                <a:sym typeface="Arial Black"/>
              </a:rPr>
              <a:t>Rachel</a:t>
            </a:r>
          </a:p>
          <a:p>
            <a:pPr marL="0" marR="0" lvl="0" indent="0" algn="l" rtl="0">
              <a:lnSpc>
                <a:spcPct val="90000"/>
              </a:lnSpc>
              <a:spcBef>
                <a:spcPts val="400"/>
              </a:spcBef>
              <a:spcAft>
                <a:spcPts val="0"/>
              </a:spcAft>
              <a:buClr>
                <a:schemeClr val="dk1"/>
              </a:buClr>
              <a:buSzPct val="25000"/>
              <a:buFont typeface="Arial Black"/>
              <a:buNone/>
            </a:pPr>
            <a:endParaRPr lang="en-US" dirty="0" smtClean="0"/>
          </a:p>
          <a:p>
            <a:pPr marL="0" marR="0" lvl="0" indent="0" algn="l" rtl="0">
              <a:lnSpc>
                <a:spcPct val="90000"/>
              </a:lnSpc>
              <a:spcBef>
                <a:spcPts val="400"/>
              </a:spcBef>
              <a:spcAft>
                <a:spcPts val="0"/>
              </a:spcAft>
              <a:buClr>
                <a:schemeClr val="dk1"/>
              </a:buClr>
              <a:buSzPct val="25000"/>
              <a:buFont typeface="Arial Black"/>
              <a:buNone/>
            </a:pPr>
            <a:r>
              <a:rPr lang="en-US" dirty="0" smtClean="0"/>
              <a:t>Advanced analytics</a:t>
            </a:r>
            <a:r>
              <a:rPr lang="en-US" baseline="0" dirty="0" smtClean="0"/>
              <a:t> – buzz word</a:t>
            </a:r>
          </a:p>
          <a:p>
            <a:pPr marL="0" marR="0" lvl="0" indent="0" algn="l" rtl="0">
              <a:lnSpc>
                <a:spcPct val="90000"/>
              </a:lnSpc>
              <a:spcBef>
                <a:spcPts val="400"/>
              </a:spcBef>
              <a:spcAft>
                <a:spcPts val="0"/>
              </a:spcAft>
              <a:buClr>
                <a:schemeClr val="dk1"/>
              </a:buClr>
              <a:buSzPct val="25000"/>
              <a:buFont typeface="Arial Black"/>
              <a:buNone/>
            </a:pPr>
            <a:endParaRPr lang="en-US" sz="1100" b="0" i="0" u="none" strike="noStrike" cap="none" dirty="0" smtClean="0">
              <a:solidFill>
                <a:srgbClr val="000000"/>
              </a:solidFill>
              <a:latin typeface="Merriweather"/>
              <a:ea typeface="Merriweather"/>
              <a:cs typeface="Merriweather"/>
              <a:sym typeface="Merriweather"/>
            </a:endParaRPr>
          </a:p>
          <a:p>
            <a:pPr marL="0" marR="0" lvl="0" indent="0" algn="l" rtl="0">
              <a:lnSpc>
                <a:spcPct val="90000"/>
              </a:lnSpc>
              <a:spcBef>
                <a:spcPts val="400"/>
              </a:spcBef>
              <a:spcAft>
                <a:spcPts val="0"/>
              </a:spcAft>
              <a:buClr>
                <a:schemeClr val="dk1"/>
              </a:buClr>
              <a:buSzPct val="25000"/>
              <a:buFont typeface="Arial Black"/>
              <a:buNone/>
            </a:pPr>
            <a:r>
              <a:rPr lang="en-US" sz="1100" b="0" i="0" u="none" strike="noStrike" cap="none" dirty="0" smtClean="0">
                <a:solidFill>
                  <a:srgbClr val="000000"/>
                </a:solidFill>
                <a:latin typeface="Merriweather"/>
                <a:ea typeface="Merriweather"/>
                <a:cs typeface="Merriweather"/>
                <a:sym typeface="Merriweather"/>
              </a:rPr>
              <a:t>future outcomes</a:t>
            </a:r>
            <a:r>
              <a:rPr lang="en-US" sz="1100" b="0" i="0" u="none" strike="noStrike" cap="none" baseline="0" dirty="0" smtClean="0">
                <a:solidFill>
                  <a:srgbClr val="000000"/>
                </a:solidFill>
                <a:latin typeface="Merriweather"/>
                <a:ea typeface="Merriweather"/>
                <a:cs typeface="Merriweather"/>
                <a:sym typeface="Merriweather"/>
              </a:rPr>
              <a:t> - </a:t>
            </a:r>
            <a:r>
              <a:rPr lang="en-US" sz="1100" b="0" i="0" u="none" strike="noStrike" cap="none" dirty="0" smtClean="0">
                <a:solidFill>
                  <a:srgbClr val="000000"/>
                </a:solidFill>
                <a:latin typeface="Merriweather"/>
                <a:ea typeface="Merriweather"/>
                <a:cs typeface="Merriweather"/>
                <a:sym typeface="Merriweather"/>
              </a:rPr>
              <a:t>sophisticated statistical models</a:t>
            </a:r>
            <a:r>
              <a:rPr lang="en-US" sz="1100" b="0" i="0" u="none" strike="noStrike" cap="none" baseline="0" dirty="0" smtClean="0">
                <a:solidFill>
                  <a:srgbClr val="000000"/>
                </a:solidFill>
                <a:latin typeface="Merriweather"/>
                <a:ea typeface="Merriweather"/>
                <a:cs typeface="Merriweather"/>
                <a:sym typeface="Merriweather"/>
              </a:rPr>
              <a:t> -</a:t>
            </a:r>
            <a:r>
              <a:rPr lang="en-US" sz="1100" b="0" i="0" u="none" strike="noStrike" cap="none" dirty="0" smtClean="0">
                <a:solidFill>
                  <a:srgbClr val="000000"/>
                </a:solidFill>
                <a:latin typeface="Merriweather"/>
                <a:ea typeface="Merriweather"/>
                <a:cs typeface="Merriweather"/>
                <a:sym typeface="Merriweather"/>
              </a:rPr>
              <a:t> machine learning - neural networks</a:t>
            </a:r>
            <a:r>
              <a:rPr lang="en-US" sz="1100" b="0" i="0" u="none" strike="noStrike" cap="none" baseline="0" dirty="0" smtClean="0">
                <a:solidFill>
                  <a:srgbClr val="000000"/>
                </a:solidFill>
                <a:latin typeface="Merriweather"/>
                <a:ea typeface="Merriweather"/>
                <a:cs typeface="Merriweather"/>
                <a:sym typeface="Merriweather"/>
              </a:rPr>
              <a:t> - </a:t>
            </a:r>
            <a:r>
              <a:rPr lang="en-US" sz="1100" b="0" i="0" u="none" strike="noStrike" cap="none" dirty="0" smtClean="0">
                <a:solidFill>
                  <a:srgbClr val="000000"/>
                </a:solidFill>
                <a:latin typeface="Merriweather"/>
                <a:ea typeface="Merriweather"/>
                <a:cs typeface="Merriweather"/>
                <a:sym typeface="Merriweather"/>
              </a:rPr>
              <a:t>text analytics, and other advanced data mining techniques.</a:t>
            </a:r>
          </a:p>
          <a:p>
            <a:pPr marL="0" marR="0" lvl="0" indent="0" algn="l" rtl="0">
              <a:lnSpc>
                <a:spcPct val="90000"/>
              </a:lnSpc>
              <a:spcBef>
                <a:spcPts val="400"/>
              </a:spcBef>
              <a:spcAft>
                <a:spcPts val="0"/>
              </a:spcAft>
              <a:buClr>
                <a:srgbClr val="000000"/>
              </a:buClr>
              <a:buSzPct val="25000"/>
              <a:buFont typeface="Merriweather"/>
              <a:buNone/>
            </a:pPr>
            <a:endParaRPr lang="en-US" sz="1100" b="0" i="0" u="none" strike="noStrike" cap="none" dirty="0" smtClean="0">
              <a:solidFill>
                <a:srgbClr val="000000"/>
              </a:solidFill>
              <a:latin typeface="Merriweather"/>
              <a:ea typeface="Merriweather"/>
              <a:cs typeface="Merriweather"/>
              <a:sym typeface="Merriweather"/>
            </a:endParaRPr>
          </a:p>
          <a:p>
            <a:pPr marL="0" marR="0" lvl="0" indent="0" algn="l" rtl="0">
              <a:lnSpc>
                <a:spcPct val="90000"/>
              </a:lnSpc>
              <a:spcBef>
                <a:spcPts val="400"/>
              </a:spcBef>
              <a:spcAft>
                <a:spcPts val="0"/>
              </a:spcAft>
              <a:buClr>
                <a:srgbClr val="000000"/>
              </a:buClr>
              <a:buSzPct val="25000"/>
              <a:buFont typeface="Merriweather"/>
              <a:buNone/>
            </a:pPr>
            <a:r>
              <a:rPr lang="en-US" sz="1100" b="0" i="0" u="none" strike="noStrike" cap="none" dirty="0" smtClean="0">
                <a:solidFill>
                  <a:srgbClr val="000000"/>
                </a:solidFill>
                <a:latin typeface="Merriweather"/>
                <a:ea typeface="Merriweather"/>
                <a:cs typeface="Merriweather"/>
                <a:sym typeface="Merriweather"/>
              </a:rPr>
              <a:t>Am I going to drive benefit for my business if I implement some sort of advanced analytics? </a:t>
            </a:r>
          </a:p>
          <a:p>
            <a:pPr marL="0" marR="0" lvl="0" indent="0" algn="l" rtl="0">
              <a:lnSpc>
                <a:spcPct val="90000"/>
              </a:lnSpc>
              <a:spcBef>
                <a:spcPts val="400"/>
              </a:spcBef>
              <a:spcAft>
                <a:spcPts val="0"/>
              </a:spcAft>
              <a:buClr>
                <a:srgbClr val="000000"/>
              </a:buClr>
              <a:buSzPct val="25000"/>
              <a:buFont typeface="Merriweather"/>
              <a:buNone/>
            </a:pPr>
            <a:endParaRPr lang="en-US" dirty="0" smtClean="0"/>
          </a:p>
          <a:p>
            <a:pPr marL="0" marR="0" lvl="0" indent="0" algn="l" rtl="0">
              <a:lnSpc>
                <a:spcPct val="90000"/>
              </a:lnSpc>
              <a:spcBef>
                <a:spcPts val="400"/>
              </a:spcBef>
              <a:spcAft>
                <a:spcPts val="0"/>
              </a:spcAft>
              <a:buClr>
                <a:schemeClr val="dk1"/>
              </a:buClr>
              <a:buSzPct val="25000"/>
              <a:buFont typeface="Arial Black"/>
              <a:buNone/>
            </a:pPr>
            <a:r>
              <a:rPr lang="en-US" dirty="0" smtClean="0"/>
              <a:t>customer consulting - lot of customers - industries and more and more common that people want to take their analysis to the next stage. </a:t>
            </a:r>
          </a:p>
          <a:p>
            <a:pPr marL="0" marR="0" lvl="0" indent="0" algn="l" rtl="0">
              <a:lnSpc>
                <a:spcPct val="90000"/>
              </a:lnSpc>
              <a:spcBef>
                <a:spcPts val="400"/>
              </a:spcBef>
              <a:spcAft>
                <a:spcPts val="0"/>
              </a:spcAft>
              <a:buClr>
                <a:schemeClr val="dk1"/>
              </a:buClr>
              <a:buSzPct val="25000"/>
              <a:buFont typeface="Arial Black"/>
              <a:buNone/>
            </a:pPr>
            <a:endParaRPr lang="en-US" dirty="0" smtClean="0"/>
          </a:p>
          <a:p>
            <a:pPr marL="0" marR="0" lvl="0" indent="0" algn="l" rtl="0">
              <a:lnSpc>
                <a:spcPct val="90000"/>
              </a:lnSpc>
              <a:spcBef>
                <a:spcPts val="400"/>
              </a:spcBef>
              <a:spcAft>
                <a:spcPts val="0"/>
              </a:spcAft>
              <a:buClr>
                <a:schemeClr val="dk1"/>
              </a:buClr>
              <a:buSzPct val="25000"/>
              <a:buFont typeface="Arial Black"/>
              <a:buNone/>
            </a:pPr>
            <a:endParaRPr lang="en-US" dirty="0"/>
          </a:p>
        </p:txBody>
      </p:sp>
      <p:sp>
        <p:nvSpPr>
          <p:cNvPr id="239" name="Shape 239"/>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7</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8" name="Shape 238"/>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Black"/>
              <a:buNone/>
            </a:pPr>
            <a:r>
              <a:rPr lang="en-US" sz="1059" b="0" i="0" u="none" strike="noStrike" cap="none" dirty="0">
                <a:solidFill>
                  <a:schemeClr val="dk1"/>
                </a:solidFill>
                <a:latin typeface="Arial Black"/>
                <a:ea typeface="Arial Black"/>
                <a:cs typeface="Arial Black"/>
                <a:sym typeface="Arial Black"/>
              </a:rPr>
              <a:t>Rachel</a:t>
            </a:r>
          </a:p>
          <a:p>
            <a:pPr marL="0" marR="0" lvl="0" indent="0" algn="l" rtl="0">
              <a:lnSpc>
                <a:spcPct val="90000"/>
              </a:lnSpc>
              <a:spcBef>
                <a:spcPts val="400"/>
              </a:spcBef>
              <a:spcAft>
                <a:spcPts val="0"/>
              </a:spcAft>
              <a:buClr>
                <a:schemeClr val="dk1"/>
              </a:buClr>
              <a:buSzPct val="25000"/>
              <a:buFont typeface="Arial Black"/>
              <a:buNone/>
            </a:pPr>
            <a:endParaRPr dirty="0"/>
          </a:p>
          <a:p>
            <a:pPr marL="0" marR="0" lvl="0" indent="0" algn="l" rtl="0">
              <a:lnSpc>
                <a:spcPct val="90000"/>
              </a:lnSpc>
              <a:spcBef>
                <a:spcPts val="400"/>
              </a:spcBef>
              <a:spcAft>
                <a:spcPts val="0"/>
              </a:spcAft>
              <a:buClr>
                <a:schemeClr val="dk1"/>
              </a:buClr>
              <a:buSzPct val="25000"/>
              <a:buFont typeface="Arial Black"/>
              <a:buNone/>
            </a:pPr>
            <a:r>
              <a:rPr lang="en-US" dirty="0" err="1" smtClean="0"/>
              <a:t>movin</a:t>
            </a:r>
            <a:r>
              <a:rPr lang="en-US" dirty="0" smtClean="0"/>
              <a:t> </a:t>
            </a:r>
            <a:r>
              <a:rPr lang="en-US" dirty="0"/>
              <a:t>on from the excel days of learning what happened / what’s happening, </a:t>
            </a:r>
            <a:endParaRPr lang="en-US" sz="800" b="0" i="0" u="none" strike="noStrike" cap="none" dirty="0">
              <a:solidFill>
                <a:srgbClr val="000000"/>
              </a:solidFill>
              <a:latin typeface="Merriweather"/>
              <a:ea typeface="Merriweather"/>
              <a:cs typeface="Merriweather"/>
              <a:sym typeface="Merriweather"/>
            </a:endParaRPr>
          </a:p>
        </p:txBody>
      </p:sp>
      <p:sp>
        <p:nvSpPr>
          <p:cNvPr id="239" name="Shape 239"/>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8</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44547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8" name="Shape 238"/>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Black"/>
              <a:buNone/>
            </a:pPr>
            <a:r>
              <a:rPr lang="en-US" sz="1059" b="0" i="0" u="none" strike="noStrike" cap="none" dirty="0">
                <a:solidFill>
                  <a:schemeClr val="dk1"/>
                </a:solidFill>
                <a:latin typeface="Arial Black"/>
                <a:ea typeface="Arial Black"/>
                <a:cs typeface="Arial Black"/>
                <a:sym typeface="Arial Black"/>
              </a:rPr>
              <a:t>Rachel</a:t>
            </a:r>
          </a:p>
          <a:p>
            <a:pPr marL="0" marR="0" lvl="0" indent="0" algn="l" rtl="0">
              <a:lnSpc>
                <a:spcPct val="90000"/>
              </a:lnSpc>
              <a:spcBef>
                <a:spcPts val="400"/>
              </a:spcBef>
              <a:spcAft>
                <a:spcPts val="0"/>
              </a:spcAft>
              <a:buClr>
                <a:schemeClr val="dk1"/>
              </a:buClr>
              <a:buSzPct val="25000"/>
              <a:buFont typeface="Arial Black"/>
              <a:buNone/>
            </a:pPr>
            <a:endParaRPr dirty="0"/>
          </a:p>
          <a:p>
            <a:pPr marL="0" marR="0" lvl="0" indent="0" algn="l" rtl="0">
              <a:lnSpc>
                <a:spcPct val="90000"/>
              </a:lnSpc>
              <a:spcBef>
                <a:spcPts val="400"/>
              </a:spcBef>
              <a:spcAft>
                <a:spcPts val="0"/>
              </a:spcAft>
              <a:buClr>
                <a:schemeClr val="dk1"/>
              </a:buClr>
              <a:buSzPct val="25000"/>
              <a:buFont typeface="Arial Black"/>
              <a:buNone/>
            </a:pPr>
            <a:r>
              <a:rPr lang="en-US" dirty="0" smtClean="0"/>
              <a:t>on </a:t>
            </a:r>
            <a:r>
              <a:rPr lang="en-US" dirty="0"/>
              <a:t>to looking at what might happen. Tableau as a stand alone product is really good at all </a:t>
            </a:r>
            <a:r>
              <a:rPr lang="en-US" dirty="0" smtClean="0"/>
              <a:t>of</a:t>
            </a:r>
            <a:endParaRPr lang="en-US" sz="800" b="0" i="0" u="none" strike="noStrike" cap="none" dirty="0">
              <a:solidFill>
                <a:srgbClr val="000000"/>
              </a:solidFill>
              <a:latin typeface="Merriweather"/>
              <a:ea typeface="Merriweather"/>
              <a:cs typeface="Merriweather"/>
              <a:sym typeface="Merriweather"/>
            </a:endParaRPr>
          </a:p>
        </p:txBody>
      </p:sp>
      <p:sp>
        <p:nvSpPr>
          <p:cNvPr id="239" name="Shape 239"/>
          <p:cNvSpPr txBox="1">
            <a:spLocks noGrp="1"/>
          </p:cNvSpPr>
          <p:nvPr>
            <p:ph type="sldNum" idx="12"/>
          </p:nvPr>
        </p:nvSpPr>
        <p:spPr>
          <a:xfrm>
            <a:off x="5909307" y="8685213"/>
            <a:ext cx="947099" cy="4572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9</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665163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Walkin-Blue">
    <p:spTree>
      <p:nvGrpSpPr>
        <p:cNvPr id="1" name="Shape 13"/>
        <p:cNvGrpSpPr/>
        <p:nvPr/>
      </p:nvGrpSpPr>
      <p:grpSpPr>
        <a:xfrm>
          <a:off x="0" y="0"/>
          <a:ext cx="0" cy="0"/>
          <a:chOff x="0" y="0"/>
          <a:chExt cx="0" cy="0"/>
        </a:xfrm>
      </p:grpSpPr>
      <p:sp>
        <p:nvSpPr>
          <p:cNvPr id="14" name="Shape 14"/>
          <p:cNvSpPr/>
          <p:nvPr/>
        </p:nvSpPr>
        <p:spPr>
          <a:xfrm>
            <a:off x="323087" y="2493358"/>
            <a:ext cx="7529967" cy="3235235"/>
          </a:xfrm>
          <a:prstGeom prst="rect">
            <a:avLst/>
          </a:prstGeom>
          <a:noFill/>
          <a:ln>
            <a:noFill/>
          </a:ln>
        </p:spPr>
        <p:txBody>
          <a:bodyPr wrap="square" lIns="215125" tIns="172100" rIns="215125" bIns="172100" anchor="t" anchorCtr="0">
            <a:noAutofit/>
          </a:bodyPr>
          <a:lstStyle/>
          <a:p>
            <a:pPr marL="0" marR="0" lvl="0" indent="0" algn="ctr" rtl="0">
              <a:lnSpc>
                <a:spcPct val="90000"/>
              </a:lnSpc>
              <a:spcBef>
                <a:spcPts val="0"/>
              </a:spcBef>
              <a:spcAft>
                <a:spcPts val="0"/>
              </a:spcAft>
              <a:buClr>
                <a:srgbClr val="000000"/>
              </a:buClr>
              <a:buFont typeface="Arial"/>
              <a:buNone/>
            </a:pPr>
            <a:endParaRPr sz="2823" b="0" i="0" u="none" strike="noStrike" cap="none">
              <a:solidFill>
                <a:srgbClr val="FFFFFF"/>
              </a:solidFill>
              <a:latin typeface="Arial"/>
              <a:ea typeface="Arial"/>
              <a:cs typeface="Arial"/>
              <a:sym typeface="Arial"/>
            </a:endParaRPr>
          </a:p>
        </p:txBody>
      </p:sp>
      <p:pic>
        <p:nvPicPr>
          <p:cNvPr id="15" name="Shape 15"/>
          <p:cNvPicPr preferRelativeResize="0"/>
          <p:nvPr/>
        </p:nvPicPr>
        <p:blipFill rotWithShape="1">
          <a:blip r:embed="rId2">
            <a:alphaModFix/>
          </a:blip>
          <a:srcRect/>
          <a:stretch/>
        </p:blipFill>
        <p:spPr>
          <a:xfrm>
            <a:off x="0" y="0"/>
            <a:ext cx="14630399" cy="8147303"/>
          </a:xfrm>
          <a:prstGeom prst="rect">
            <a:avLst/>
          </a:prstGeom>
          <a:noFill/>
          <a:ln>
            <a:noFill/>
          </a:ln>
        </p:spPr>
      </p:pic>
      <p:pic>
        <p:nvPicPr>
          <p:cNvPr id="16" name="Shape 16"/>
          <p:cNvPicPr preferRelativeResize="0"/>
          <p:nvPr/>
        </p:nvPicPr>
        <p:blipFill rotWithShape="1">
          <a:blip r:embed="rId3">
            <a:alphaModFix/>
          </a:blip>
          <a:srcRect/>
          <a:stretch/>
        </p:blipFill>
        <p:spPr>
          <a:xfrm>
            <a:off x="1720039" y="1487891"/>
            <a:ext cx="10889067" cy="3744914"/>
          </a:xfrm>
          <a:prstGeom prst="rect">
            <a:avLst/>
          </a:prstGeom>
          <a:noFill/>
          <a:ln>
            <a:noFill/>
          </a:ln>
        </p:spPr>
      </p:pic>
      <p:sp>
        <p:nvSpPr>
          <p:cNvPr id="17" name="Shape 17"/>
          <p:cNvSpPr txBox="1"/>
          <p:nvPr/>
        </p:nvSpPr>
        <p:spPr>
          <a:xfrm>
            <a:off x="5239021" y="5913655"/>
            <a:ext cx="3897815" cy="1064906"/>
          </a:xfrm>
          <a:prstGeom prst="rect">
            <a:avLst/>
          </a:prstGeom>
          <a:noFill/>
          <a:ln>
            <a:noFill/>
          </a:ln>
          <a:effectLst>
            <a:outerShdw blurRad="50799" dist="38100" dir="2700000" algn="tl" rotWithShape="0">
              <a:srgbClr val="000000">
                <a:alpha val="40000"/>
              </a:srgbClr>
            </a:outerShdw>
          </a:effectLst>
        </p:spPr>
        <p:txBody>
          <a:bodyPr wrap="square" lIns="182875" tIns="146300" rIns="182875" bIns="1463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5000" b="1" i="0" u="none" strike="noStrike" cap="none">
                <a:solidFill>
                  <a:srgbClr val="FFFFFF"/>
                </a:solidFill>
                <a:latin typeface="Arial"/>
                <a:ea typeface="Arial"/>
                <a:cs typeface="Arial"/>
                <a:sym typeface="Arial"/>
              </a:rPr>
              <a:t># D a t a 1 7</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Welcome-Blue">
    <p:spTree>
      <p:nvGrpSpPr>
        <p:cNvPr id="1" name="Shape 55"/>
        <p:cNvGrpSpPr/>
        <p:nvPr/>
      </p:nvGrpSpPr>
      <p:grpSpPr>
        <a:xfrm>
          <a:off x="0" y="0"/>
          <a:ext cx="0" cy="0"/>
          <a:chOff x="0" y="0"/>
          <a:chExt cx="0" cy="0"/>
        </a:xfrm>
      </p:grpSpPr>
      <p:pic>
        <p:nvPicPr>
          <p:cNvPr id="56" name="Shape 56"/>
          <p:cNvPicPr preferRelativeResize="0"/>
          <p:nvPr/>
        </p:nvPicPr>
        <p:blipFill rotWithShape="1">
          <a:blip r:embed="rId2">
            <a:alphaModFix/>
          </a:blip>
          <a:srcRect/>
          <a:stretch/>
        </p:blipFill>
        <p:spPr>
          <a:xfrm>
            <a:off x="0" y="0"/>
            <a:ext cx="14630399" cy="8147303"/>
          </a:xfrm>
          <a:prstGeom prst="rect">
            <a:avLst/>
          </a:prstGeom>
          <a:noFill/>
          <a:ln>
            <a:noFill/>
          </a:ln>
        </p:spPr>
      </p:pic>
      <p:sp>
        <p:nvSpPr>
          <p:cNvPr id="57" name="Shape 57"/>
          <p:cNvSpPr txBox="1">
            <a:spLocks noGrp="1"/>
          </p:cNvSpPr>
          <p:nvPr>
            <p:ph type="title"/>
          </p:nvPr>
        </p:nvSpPr>
        <p:spPr>
          <a:xfrm>
            <a:off x="966787" y="3067955"/>
            <a:ext cx="12647359" cy="2877229"/>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rgbClr val="FFFFFF"/>
              </a:buClr>
              <a:buFont typeface="Arial"/>
              <a:buNone/>
              <a:defRPr sz="9600" b="0" i="0" u="none" strike="noStrike" cap="none">
                <a:solidFill>
                  <a:srgbClr val="FFFFFF"/>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58" name="Shape 58"/>
          <p:cNvPicPr preferRelativeResize="0"/>
          <p:nvPr/>
        </p:nvPicPr>
        <p:blipFill rotWithShape="1">
          <a:blip r:embed="rId3">
            <a:alphaModFix/>
          </a:blip>
          <a:srcRect/>
          <a:stretch/>
        </p:blipFill>
        <p:spPr>
          <a:xfrm>
            <a:off x="12140721" y="7028767"/>
            <a:ext cx="2205315" cy="75844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Welcome-Red">
    <p:spTree>
      <p:nvGrpSpPr>
        <p:cNvPr id="1" name="Shape 59"/>
        <p:cNvGrpSpPr/>
        <p:nvPr/>
      </p:nvGrpSpPr>
      <p:grpSpPr>
        <a:xfrm>
          <a:off x="0" y="0"/>
          <a:ext cx="0" cy="0"/>
          <a:chOff x="0" y="0"/>
          <a:chExt cx="0" cy="0"/>
        </a:xfrm>
      </p:grpSpPr>
      <p:pic>
        <p:nvPicPr>
          <p:cNvPr id="60" name="Shape 60"/>
          <p:cNvPicPr preferRelativeResize="0"/>
          <p:nvPr/>
        </p:nvPicPr>
        <p:blipFill rotWithShape="1">
          <a:blip r:embed="rId2">
            <a:alphaModFix/>
          </a:blip>
          <a:srcRect/>
          <a:stretch/>
        </p:blipFill>
        <p:spPr>
          <a:xfrm>
            <a:off x="1" y="1"/>
            <a:ext cx="14630399" cy="8229600"/>
          </a:xfrm>
          <a:prstGeom prst="rect">
            <a:avLst/>
          </a:prstGeom>
          <a:noFill/>
          <a:ln>
            <a:noFill/>
          </a:ln>
        </p:spPr>
      </p:pic>
      <p:sp>
        <p:nvSpPr>
          <p:cNvPr id="61" name="Shape 61"/>
          <p:cNvSpPr txBox="1">
            <a:spLocks noGrp="1"/>
          </p:cNvSpPr>
          <p:nvPr>
            <p:ph type="title"/>
          </p:nvPr>
        </p:nvSpPr>
        <p:spPr>
          <a:xfrm>
            <a:off x="966787" y="3067955"/>
            <a:ext cx="12647359" cy="2877229"/>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rgbClr val="FFFFFF"/>
              </a:buClr>
              <a:buFont typeface="Arial"/>
              <a:buNone/>
              <a:defRPr sz="9600" b="0" i="0" u="none" strike="noStrike" cap="none">
                <a:solidFill>
                  <a:srgbClr val="FFFFFF"/>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dirty="0"/>
          </a:p>
        </p:txBody>
      </p:sp>
      <p:pic>
        <p:nvPicPr>
          <p:cNvPr id="62" name="Shape 62"/>
          <p:cNvPicPr preferRelativeResize="0"/>
          <p:nvPr/>
        </p:nvPicPr>
        <p:blipFill rotWithShape="1">
          <a:blip r:embed="rId3">
            <a:alphaModFix/>
          </a:blip>
          <a:srcRect/>
          <a:stretch/>
        </p:blipFill>
        <p:spPr>
          <a:xfrm>
            <a:off x="12140721" y="7028767"/>
            <a:ext cx="2205315" cy="75844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Welcome-Green">
    <p:spTree>
      <p:nvGrpSpPr>
        <p:cNvPr id="1" name="Shape 63"/>
        <p:cNvGrpSpPr/>
        <p:nvPr/>
      </p:nvGrpSpPr>
      <p:grpSpPr>
        <a:xfrm>
          <a:off x="0" y="0"/>
          <a:ext cx="0" cy="0"/>
          <a:chOff x="0" y="0"/>
          <a:chExt cx="0" cy="0"/>
        </a:xfrm>
      </p:grpSpPr>
      <p:pic>
        <p:nvPicPr>
          <p:cNvPr id="64" name="Shape 64"/>
          <p:cNvPicPr preferRelativeResize="0"/>
          <p:nvPr/>
        </p:nvPicPr>
        <p:blipFill rotWithShape="1">
          <a:blip r:embed="rId2">
            <a:alphaModFix/>
          </a:blip>
          <a:srcRect/>
          <a:stretch/>
        </p:blipFill>
        <p:spPr>
          <a:xfrm>
            <a:off x="0" y="0"/>
            <a:ext cx="14630399" cy="8147303"/>
          </a:xfrm>
          <a:prstGeom prst="rect">
            <a:avLst/>
          </a:prstGeom>
          <a:noFill/>
          <a:ln>
            <a:noFill/>
          </a:ln>
        </p:spPr>
      </p:pic>
      <p:sp>
        <p:nvSpPr>
          <p:cNvPr id="65" name="Shape 65"/>
          <p:cNvSpPr txBox="1">
            <a:spLocks noGrp="1"/>
          </p:cNvSpPr>
          <p:nvPr>
            <p:ph type="title"/>
          </p:nvPr>
        </p:nvSpPr>
        <p:spPr>
          <a:xfrm>
            <a:off x="966787" y="3067955"/>
            <a:ext cx="12647359" cy="2877229"/>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rgbClr val="FFFFFF"/>
              </a:buClr>
              <a:buFont typeface="Arial"/>
              <a:buNone/>
              <a:defRPr sz="9600" b="0" i="0" u="none" strike="noStrike" cap="none">
                <a:solidFill>
                  <a:srgbClr val="FFFFFF"/>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66" name="Shape 66"/>
          <p:cNvPicPr preferRelativeResize="0"/>
          <p:nvPr/>
        </p:nvPicPr>
        <p:blipFill rotWithShape="1">
          <a:blip r:embed="rId3">
            <a:alphaModFix/>
          </a:blip>
          <a:srcRect/>
          <a:stretch/>
        </p:blipFill>
        <p:spPr>
          <a:xfrm>
            <a:off x="12140721" y="7028767"/>
            <a:ext cx="2205315" cy="75844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Slide-Purple">
    <p:bg>
      <p:bgPr>
        <a:blipFill rotWithShape="1">
          <a:blip r:embed="rId2">
            <a:alphaModFix amt="49000"/>
          </a:blip>
          <a:stretch>
            <a:fillRect/>
          </a:stretch>
        </a:blipFill>
        <a:effectLst/>
      </p:bgPr>
    </p:bg>
    <p:spTree>
      <p:nvGrpSpPr>
        <p:cNvPr id="1" name="Shape 67"/>
        <p:cNvGrpSpPr/>
        <p:nvPr/>
      </p:nvGrpSpPr>
      <p:grpSpPr>
        <a:xfrm>
          <a:off x="0" y="0"/>
          <a:ext cx="0" cy="0"/>
          <a:chOff x="0" y="0"/>
          <a:chExt cx="0" cy="0"/>
        </a:xfrm>
      </p:grpSpPr>
      <p:pic>
        <p:nvPicPr>
          <p:cNvPr id="68" name="Shape 68" descr="PPT_GradientGandtPurple.jpg"/>
          <p:cNvPicPr preferRelativeResize="0"/>
          <p:nvPr/>
        </p:nvPicPr>
        <p:blipFill rotWithShape="1">
          <a:blip r:embed="rId3">
            <a:alphaModFix/>
          </a:blip>
          <a:srcRect/>
          <a:stretch/>
        </p:blipFill>
        <p:spPr>
          <a:xfrm>
            <a:off x="0" y="0"/>
            <a:ext cx="14630399" cy="8147303"/>
          </a:xfrm>
          <a:prstGeom prst="rect">
            <a:avLst/>
          </a:prstGeom>
          <a:noFill/>
          <a:ln>
            <a:noFill/>
          </a:ln>
        </p:spPr>
      </p:pic>
      <p:sp>
        <p:nvSpPr>
          <p:cNvPr id="69" name="Shape 69"/>
          <p:cNvSpPr txBox="1">
            <a:spLocks noGrp="1"/>
          </p:cNvSpPr>
          <p:nvPr>
            <p:ph type="title"/>
          </p:nvPr>
        </p:nvSpPr>
        <p:spPr>
          <a:xfrm>
            <a:off x="966787" y="2500313"/>
            <a:ext cx="12464557" cy="2877229"/>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lt1"/>
              </a:buClr>
              <a:buFont typeface="Arial"/>
              <a:buNone/>
              <a:defRPr sz="6600" b="1"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70" name="Shape 70"/>
          <p:cNvSpPr txBox="1">
            <a:spLocks noGrp="1"/>
          </p:cNvSpPr>
          <p:nvPr>
            <p:ph type="body" idx="1"/>
          </p:nvPr>
        </p:nvSpPr>
        <p:spPr>
          <a:xfrm>
            <a:off x="964462" y="5377542"/>
            <a:ext cx="11629827" cy="1665513"/>
          </a:xfrm>
          <a:prstGeom prst="rect">
            <a:avLst/>
          </a:prstGeom>
          <a:noFill/>
          <a:ln>
            <a:noFill/>
          </a:ln>
        </p:spPr>
        <p:txBody>
          <a:bodyPr wrap="square" lIns="91425" tIns="91425" rIns="91425" bIns="91425" anchor="t" anchorCtr="0"/>
          <a:lstStyle>
            <a:lvl1pPr marL="0" marR="0" lvl="0" indent="222250" algn="l" rtl="0">
              <a:lnSpc>
                <a:spcPct val="90000"/>
              </a:lnSpc>
              <a:spcBef>
                <a:spcPts val="0"/>
              </a:spcBef>
              <a:spcAft>
                <a:spcPts val="0"/>
              </a:spcAft>
              <a:buClr>
                <a:srgbClr val="FFFFFF"/>
              </a:buClr>
              <a:buSzPct val="100000"/>
              <a:buFont typeface="Arial"/>
              <a:buChar char="●"/>
              <a:defRPr sz="3500" b="1" i="0" u="none" strike="noStrike" cap="none">
                <a:solidFill>
                  <a:srgbClr val="FFFFFF"/>
                </a:solidFill>
                <a:latin typeface="Arial"/>
                <a:ea typeface="Arial"/>
                <a:cs typeface="Arial"/>
                <a:sym typeface="Arial"/>
              </a:defRPr>
            </a:lvl1pPr>
            <a:lvl2pPr marL="403388" marR="0" lvl="1" indent="14271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672313" marR="0" lvl="2" indent="14048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941238" marR="0" lvl="3" indent="15096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1210163" marR="0" lvl="4" indent="14873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3017513" marR="0" lvl="5" indent="-14731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6pPr>
            <a:lvl7pPr marL="3566152" marR="0" lvl="6" indent="-13715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7pPr>
            <a:lvl8pPr marL="4114791" marR="0" lvl="7" indent="-139691"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8pPr>
            <a:lvl9pPr marL="4663432" marR="0" lvl="8" indent="-14223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body" idx="2"/>
          </p:nvPr>
        </p:nvSpPr>
        <p:spPr>
          <a:xfrm>
            <a:off x="966787" y="1447800"/>
            <a:ext cx="7971405" cy="523219"/>
          </a:xfrm>
          <a:prstGeom prst="rect">
            <a:avLst/>
          </a:prstGeom>
          <a:noFill/>
          <a:ln>
            <a:noFill/>
          </a:ln>
        </p:spPr>
        <p:txBody>
          <a:bodyPr wrap="square" lIns="91425" tIns="91425" rIns="91425" bIns="91425" anchor="t" anchorCtr="0"/>
          <a:lstStyle>
            <a:lvl1pPr marL="0" marR="0" lvl="0" indent="152400" algn="l" rtl="0">
              <a:lnSpc>
                <a:spcPct val="90000"/>
              </a:lnSpc>
              <a:spcBef>
                <a:spcPts val="480"/>
              </a:spcBef>
              <a:spcAft>
                <a:spcPts val="0"/>
              </a:spcAft>
              <a:buClr>
                <a:schemeClr val="lt1"/>
              </a:buClr>
              <a:buSzPct val="100000"/>
              <a:buFont typeface="Arial"/>
              <a:buChar char="●"/>
              <a:defRPr sz="2400" b="1" i="0" u="none" strike="noStrike" cap="none">
                <a:solidFill>
                  <a:schemeClr val="lt1"/>
                </a:solidFill>
                <a:latin typeface="Arial"/>
                <a:ea typeface="Arial"/>
                <a:cs typeface="Arial"/>
                <a:sym typeface="Arial"/>
              </a:defRPr>
            </a:lvl1pPr>
            <a:lvl2pPr marL="403388" marR="0" lvl="1" indent="14271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672313" marR="0" lvl="2" indent="14048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941238" marR="0" lvl="3" indent="15096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1210163" marR="0" lvl="4" indent="14873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3017513" marR="0" lvl="5" indent="-14731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6pPr>
            <a:lvl7pPr marL="3566152" marR="0" lvl="6" indent="-13715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7pPr>
            <a:lvl8pPr marL="4114791" marR="0" lvl="7" indent="-139691"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8pPr>
            <a:lvl9pPr marL="4663432" marR="0" lvl="8" indent="-14223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9pPr>
          </a:lstStyle>
          <a:p>
            <a:endParaRPr/>
          </a:p>
        </p:txBody>
      </p:sp>
      <p:pic>
        <p:nvPicPr>
          <p:cNvPr id="72" name="Shape 72"/>
          <p:cNvPicPr preferRelativeResize="0"/>
          <p:nvPr/>
        </p:nvPicPr>
        <p:blipFill rotWithShape="1">
          <a:blip r:embed="rId4">
            <a:alphaModFix/>
          </a:blip>
          <a:srcRect/>
          <a:stretch/>
        </p:blipFill>
        <p:spPr>
          <a:xfrm>
            <a:off x="12241007" y="385384"/>
            <a:ext cx="2040605" cy="70179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Red">
    <p:bg>
      <p:bgPr>
        <a:blipFill rotWithShape="1">
          <a:blip r:embed="rId2">
            <a:alphaModFix amt="49000"/>
          </a:blip>
          <a:stretch>
            <a:fillRect/>
          </a:stretch>
        </a:blipFill>
        <a:effectLst/>
      </p:bgPr>
    </p:bg>
    <p:spTree>
      <p:nvGrpSpPr>
        <p:cNvPr id="1" name="Shape 73"/>
        <p:cNvGrpSpPr/>
        <p:nvPr/>
      </p:nvGrpSpPr>
      <p:grpSpPr>
        <a:xfrm>
          <a:off x="0" y="0"/>
          <a:ext cx="0" cy="0"/>
          <a:chOff x="0" y="0"/>
          <a:chExt cx="0" cy="0"/>
        </a:xfrm>
      </p:grpSpPr>
      <p:pic>
        <p:nvPicPr>
          <p:cNvPr id="74" name="Shape 74" descr="PPT_GradientGandtRed.jpg"/>
          <p:cNvPicPr preferRelativeResize="0"/>
          <p:nvPr/>
        </p:nvPicPr>
        <p:blipFill rotWithShape="1">
          <a:blip r:embed="rId3">
            <a:alphaModFix/>
          </a:blip>
          <a:srcRect/>
          <a:stretch/>
        </p:blipFill>
        <p:spPr>
          <a:xfrm>
            <a:off x="0" y="0"/>
            <a:ext cx="14630399" cy="8147303"/>
          </a:xfrm>
          <a:prstGeom prst="rect">
            <a:avLst/>
          </a:prstGeom>
          <a:noFill/>
          <a:ln>
            <a:noFill/>
          </a:ln>
        </p:spPr>
      </p:pic>
      <p:sp>
        <p:nvSpPr>
          <p:cNvPr id="75" name="Shape 75"/>
          <p:cNvSpPr txBox="1">
            <a:spLocks noGrp="1"/>
          </p:cNvSpPr>
          <p:nvPr>
            <p:ph type="title"/>
          </p:nvPr>
        </p:nvSpPr>
        <p:spPr>
          <a:xfrm>
            <a:off x="966787" y="2500313"/>
            <a:ext cx="12570390" cy="2877229"/>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rgbClr val="FFFFFF"/>
              </a:buClr>
              <a:buFont typeface="Arial"/>
              <a:buNone/>
              <a:defRPr sz="6600" b="1" i="0" u="none" strike="noStrike" cap="none">
                <a:solidFill>
                  <a:srgbClr val="FFFFFF"/>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76" name="Shape 76"/>
          <p:cNvSpPr txBox="1">
            <a:spLocks noGrp="1"/>
          </p:cNvSpPr>
          <p:nvPr>
            <p:ph type="body" idx="1"/>
          </p:nvPr>
        </p:nvSpPr>
        <p:spPr>
          <a:xfrm>
            <a:off x="964462" y="5377542"/>
            <a:ext cx="9684486" cy="1665513"/>
          </a:xfrm>
          <a:prstGeom prst="rect">
            <a:avLst/>
          </a:prstGeom>
          <a:noFill/>
          <a:ln>
            <a:noFill/>
          </a:ln>
        </p:spPr>
        <p:txBody>
          <a:bodyPr wrap="square" lIns="91425" tIns="91425" rIns="91425" bIns="91425" anchor="t" anchorCtr="0"/>
          <a:lstStyle>
            <a:lvl1pPr marL="0" marR="0" lvl="0" indent="222250" algn="l" rtl="0">
              <a:lnSpc>
                <a:spcPct val="90000"/>
              </a:lnSpc>
              <a:spcBef>
                <a:spcPts val="0"/>
              </a:spcBef>
              <a:spcAft>
                <a:spcPts val="0"/>
              </a:spcAft>
              <a:buClr>
                <a:srgbClr val="FFFFFF"/>
              </a:buClr>
              <a:buSzPct val="100000"/>
              <a:buFont typeface="Arial"/>
              <a:buChar char="●"/>
              <a:defRPr sz="3500" b="1" i="0" u="none" strike="noStrike" cap="none">
                <a:solidFill>
                  <a:srgbClr val="FFFFFF"/>
                </a:solidFill>
                <a:latin typeface="Arial"/>
                <a:ea typeface="Arial"/>
                <a:cs typeface="Arial"/>
                <a:sym typeface="Arial"/>
              </a:defRPr>
            </a:lvl1pPr>
            <a:lvl2pPr marL="403388" marR="0" lvl="1" indent="14271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672313" marR="0" lvl="2" indent="14048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941238" marR="0" lvl="3" indent="15096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1210163" marR="0" lvl="4" indent="14873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3017513" marR="0" lvl="5" indent="-14731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6pPr>
            <a:lvl7pPr marL="3566152" marR="0" lvl="6" indent="-13715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7pPr>
            <a:lvl8pPr marL="4114791" marR="0" lvl="7" indent="-139691"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8pPr>
            <a:lvl9pPr marL="4663432" marR="0" lvl="8" indent="-14223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body" idx="2"/>
          </p:nvPr>
        </p:nvSpPr>
        <p:spPr>
          <a:xfrm>
            <a:off x="966787" y="1447800"/>
            <a:ext cx="9682162" cy="523219"/>
          </a:xfrm>
          <a:prstGeom prst="rect">
            <a:avLst/>
          </a:prstGeom>
          <a:noFill/>
          <a:ln>
            <a:noFill/>
          </a:ln>
        </p:spPr>
        <p:txBody>
          <a:bodyPr wrap="square" lIns="91425" tIns="91425" rIns="91425" bIns="91425" anchor="t" anchorCtr="0"/>
          <a:lstStyle>
            <a:lvl1pPr marL="0" marR="0" lvl="0" indent="152400" algn="l" rtl="0">
              <a:lnSpc>
                <a:spcPct val="90000"/>
              </a:lnSpc>
              <a:spcBef>
                <a:spcPts val="480"/>
              </a:spcBef>
              <a:spcAft>
                <a:spcPts val="0"/>
              </a:spcAft>
              <a:buClr>
                <a:srgbClr val="FFFFFF"/>
              </a:buClr>
              <a:buSzPct val="100000"/>
              <a:buFont typeface="Arial"/>
              <a:buChar char="●"/>
              <a:defRPr sz="2400" b="1" i="0" u="none" strike="noStrike" cap="none">
                <a:solidFill>
                  <a:srgbClr val="FFFFFF"/>
                </a:solidFill>
                <a:latin typeface="Arial"/>
                <a:ea typeface="Arial"/>
                <a:cs typeface="Arial"/>
                <a:sym typeface="Arial"/>
              </a:defRPr>
            </a:lvl1pPr>
            <a:lvl2pPr marL="403388" marR="0" lvl="1" indent="14271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672313" marR="0" lvl="2" indent="14048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941238" marR="0" lvl="3" indent="15096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1210163" marR="0" lvl="4" indent="14873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3017513" marR="0" lvl="5" indent="-14731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6pPr>
            <a:lvl7pPr marL="3566152" marR="0" lvl="6" indent="-13715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7pPr>
            <a:lvl8pPr marL="4114791" marR="0" lvl="7" indent="-139691"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8pPr>
            <a:lvl9pPr marL="4663432" marR="0" lvl="8" indent="-14223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9pPr>
          </a:lstStyle>
          <a:p>
            <a:endParaRPr/>
          </a:p>
        </p:txBody>
      </p:sp>
      <p:pic>
        <p:nvPicPr>
          <p:cNvPr id="78" name="Shape 78"/>
          <p:cNvPicPr preferRelativeResize="0"/>
          <p:nvPr/>
        </p:nvPicPr>
        <p:blipFill rotWithShape="1">
          <a:blip r:embed="rId4">
            <a:alphaModFix/>
          </a:blip>
          <a:srcRect/>
          <a:stretch/>
        </p:blipFill>
        <p:spPr>
          <a:xfrm>
            <a:off x="12241007" y="385384"/>
            <a:ext cx="2040605" cy="70179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peaker Name-Blue">
    <p:bg>
      <p:bgPr>
        <a:blipFill rotWithShape="1">
          <a:blip r:embed="rId2">
            <a:alphaModFix amt="44000"/>
          </a:blip>
          <a:stretch>
            <a:fillRect/>
          </a:stretch>
        </a:blipFill>
        <a:effectLst/>
      </p:bgPr>
    </p:bg>
    <p:spTree>
      <p:nvGrpSpPr>
        <p:cNvPr id="1" name="Shape 79"/>
        <p:cNvGrpSpPr/>
        <p:nvPr/>
      </p:nvGrpSpPr>
      <p:grpSpPr>
        <a:xfrm>
          <a:off x="0" y="0"/>
          <a:ext cx="0" cy="0"/>
          <a:chOff x="0" y="0"/>
          <a:chExt cx="0" cy="0"/>
        </a:xfrm>
      </p:grpSpPr>
      <p:pic>
        <p:nvPicPr>
          <p:cNvPr id="80" name="Shape 80"/>
          <p:cNvPicPr preferRelativeResize="0"/>
          <p:nvPr/>
        </p:nvPicPr>
        <p:blipFill rotWithShape="1">
          <a:blip r:embed="rId3">
            <a:alphaModFix/>
          </a:blip>
          <a:srcRect/>
          <a:stretch/>
        </p:blipFill>
        <p:spPr>
          <a:xfrm>
            <a:off x="0" y="0"/>
            <a:ext cx="14630399" cy="8147303"/>
          </a:xfrm>
          <a:prstGeom prst="rect">
            <a:avLst/>
          </a:prstGeom>
          <a:noFill/>
          <a:ln>
            <a:noFill/>
          </a:ln>
        </p:spPr>
      </p:pic>
      <p:sp>
        <p:nvSpPr>
          <p:cNvPr id="81" name="Shape 81"/>
          <p:cNvSpPr txBox="1">
            <a:spLocks noGrp="1"/>
          </p:cNvSpPr>
          <p:nvPr>
            <p:ph type="title"/>
          </p:nvPr>
        </p:nvSpPr>
        <p:spPr>
          <a:xfrm>
            <a:off x="865187" y="2500314"/>
            <a:ext cx="9682162" cy="2152649"/>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rgbClr val="FFFFFF"/>
              </a:buClr>
              <a:buFont typeface="Arial"/>
              <a:buNone/>
              <a:defRPr sz="6600" b="1" i="0" u="none" strike="noStrike" cap="none">
                <a:solidFill>
                  <a:srgbClr val="FFFFFF"/>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82" name="Shape 82"/>
          <p:cNvSpPr txBox="1">
            <a:spLocks noGrp="1"/>
          </p:cNvSpPr>
          <p:nvPr>
            <p:ph type="body" idx="1"/>
          </p:nvPr>
        </p:nvSpPr>
        <p:spPr>
          <a:xfrm>
            <a:off x="862862" y="4652962"/>
            <a:ext cx="9684486" cy="2170400"/>
          </a:xfrm>
          <a:prstGeom prst="rect">
            <a:avLst/>
          </a:prstGeom>
          <a:noFill/>
          <a:ln>
            <a:noFill/>
          </a:ln>
        </p:spPr>
        <p:txBody>
          <a:bodyPr wrap="square" lIns="91425" tIns="91425" rIns="91425" bIns="91425" anchor="t" anchorCtr="0"/>
          <a:lstStyle>
            <a:lvl1pPr marL="0" marR="0" lvl="0" indent="254000" algn="l" rtl="0">
              <a:lnSpc>
                <a:spcPct val="90000"/>
              </a:lnSpc>
              <a:spcBef>
                <a:spcPts val="0"/>
              </a:spcBef>
              <a:spcAft>
                <a:spcPts val="2400"/>
              </a:spcAft>
              <a:buClr>
                <a:srgbClr val="FFFFFF"/>
              </a:buClr>
              <a:buSzPct val="100000"/>
              <a:buFont typeface="Arial"/>
              <a:buChar char="●"/>
              <a:defRPr sz="4000" b="1" i="0" u="none" strike="noStrike" cap="none">
                <a:solidFill>
                  <a:srgbClr val="FFFFFF"/>
                </a:solidFill>
                <a:latin typeface="Arial"/>
                <a:ea typeface="Arial"/>
                <a:cs typeface="Arial"/>
                <a:sym typeface="Arial"/>
              </a:defRPr>
            </a:lvl1pPr>
            <a:lvl2pPr marL="403388" marR="0" lvl="1" indent="14271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672313" marR="0" lvl="2" indent="14048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941238" marR="0" lvl="3" indent="15096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1210163" marR="0" lvl="4" indent="14873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3017513" marR="0" lvl="5" indent="-14731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6pPr>
            <a:lvl7pPr marL="3566152" marR="0" lvl="6" indent="-13715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7pPr>
            <a:lvl8pPr marL="4114791" marR="0" lvl="7" indent="-139691"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8pPr>
            <a:lvl9pPr marL="4663432" marR="0" lvl="8" indent="-14223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body" idx="2"/>
          </p:nvPr>
        </p:nvSpPr>
        <p:spPr>
          <a:xfrm>
            <a:off x="865187" y="1447800"/>
            <a:ext cx="9682162" cy="523219"/>
          </a:xfrm>
          <a:prstGeom prst="rect">
            <a:avLst/>
          </a:prstGeom>
          <a:noFill/>
          <a:ln>
            <a:noFill/>
          </a:ln>
        </p:spPr>
        <p:txBody>
          <a:bodyPr wrap="square" lIns="91425" tIns="91425" rIns="91425" bIns="91425" anchor="t" anchorCtr="0"/>
          <a:lstStyle>
            <a:lvl1pPr marL="0" marR="0" lvl="0" indent="152400" algn="l" rtl="0">
              <a:lnSpc>
                <a:spcPct val="90000"/>
              </a:lnSpc>
              <a:spcBef>
                <a:spcPts val="480"/>
              </a:spcBef>
              <a:spcAft>
                <a:spcPts val="0"/>
              </a:spcAft>
              <a:buClr>
                <a:srgbClr val="FFFFFF"/>
              </a:buClr>
              <a:buSzPct val="100000"/>
              <a:buFont typeface="Arial"/>
              <a:buChar char="●"/>
              <a:defRPr sz="2400" b="1" i="0" u="none" strike="noStrike" cap="none">
                <a:solidFill>
                  <a:srgbClr val="FFFFFF"/>
                </a:solidFill>
                <a:latin typeface="Arial"/>
                <a:ea typeface="Arial"/>
                <a:cs typeface="Arial"/>
                <a:sym typeface="Arial"/>
              </a:defRPr>
            </a:lvl1pPr>
            <a:lvl2pPr marL="403388" marR="0" lvl="1" indent="14271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672313" marR="0" lvl="2" indent="14048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941238" marR="0" lvl="3" indent="15096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1210163" marR="0" lvl="4" indent="14873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3017513" marR="0" lvl="5" indent="-14731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6pPr>
            <a:lvl7pPr marL="3566152" marR="0" lvl="6" indent="-13715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7pPr>
            <a:lvl8pPr marL="4114791" marR="0" lvl="7" indent="-139691"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8pPr>
            <a:lvl9pPr marL="4663432" marR="0" lvl="8" indent="-14223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9pPr>
          </a:lstStyle>
          <a:p>
            <a:endParaRPr/>
          </a:p>
        </p:txBody>
      </p:sp>
      <p:pic>
        <p:nvPicPr>
          <p:cNvPr id="84" name="Shape 84"/>
          <p:cNvPicPr preferRelativeResize="0"/>
          <p:nvPr/>
        </p:nvPicPr>
        <p:blipFill rotWithShape="1">
          <a:blip r:embed="rId4">
            <a:alphaModFix/>
          </a:blip>
          <a:srcRect/>
          <a:stretch/>
        </p:blipFill>
        <p:spPr>
          <a:xfrm>
            <a:off x="12241007" y="385384"/>
            <a:ext cx="2040605" cy="70179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peaker Name-Purple">
    <p:bg>
      <p:bgPr>
        <a:blipFill rotWithShape="1">
          <a:blip r:embed="rId2">
            <a:alphaModFix amt="48000"/>
          </a:blip>
          <a:stretch>
            <a:fillRect/>
          </a:stretch>
        </a:blipFill>
        <a:effectLst/>
      </p:bgPr>
    </p:bg>
    <p:spTree>
      <p:nvGrpSpPr>
        <p:cNvPr id="1" name="Shape 85"/>
        <p:cNvGrpSpPr/>
        <p:nvPr/>
      </p:nvGrpSpPr>
      <p:grpSpPr>
        <a:xfrm>
          <a:off x="0" y="0"/>
          <a:ext cx="0" cy="0"/>
          <a:chOff x="0" y="0"/>
          <a:chExt cx="0" cy="0"/>
        </a:xfrm>
      </p:grpSpPr>
      <p:pic>
        <p:nvPicPr>
          <p:cNvPr id="86" name="Shape 86" descr="PPT_GradientStackedBarPurple.jpg"/>
          <p:cNvPicPr preferRelativeResize="0"/>
          <p:nvPr/>
        </p:nvPicPr>
        <p:blipFill rotWithShape="1">
          <a:blip r:embed="rId3">
            <a:alphaModFix/>
          </a:blip>
          <a:srcRect/>
          <a:stretch/>
        </p:blipFill>
        <p:spPr>
          <a:xfrm>
            <a:off x="0" y="0"/>
            <a:ext cx="14630399" cy="8147303"/>
          </a:xfrm>
          <a:prstGeom prst="rect">
            <a:avLst/>
          </a:prstGeom>
          <a:noFill/>
          <a:ln>
            <a:noFill/>
          </a:ln>
        </p:spPr>
      </p:pic>
      <p:sp>
        <p:nvSpPr>
          <p:cNvPr id="87" name="Shape 87"/>
          <p:cNvSpPr txBox="1">
            <a:spLocks noGrp="1"/>
          </p:cNvSpPr>
          <p:nvPr>
            <p:ph type="title"/>
          </p:nvPr>
        </p:nvSpPr>
        <p:spPr>
          <a:xfrm>
            <a:off x="865187" y="2500314"/>
            <a:ext cx="9682162" cy="2152649"/>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rgbClr val="FFFFFF"/>
              </a:buClr>
              <a:buFont typeface="Arial"/>
              <a:buNone/>
              <a:defRPr sz="6600" b="1" i="0" u="none" strike="noStrike" cap="none">
                <a:solidFill>
                  <a:srgbClr val="FFFFFF"/>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88" name="Shape 88"/>
          <p:cNvSpPr txBox="1">
            <a:spLocks noGrp="1"/>
          </p:cNvSpPr>
          <p:nvPr>
            <p:ph type="body" idx="1"/>
          </p:nvPr>
        </p:nvSpPr>
        <p:spPr>
          <a:xfrm>
            <a:off x="862862" y="4652962"/>
            <a:ext cx="9684486" cy="2170400"/>
          </a:xfrm>
          <a:prstGeom prst="rect">
            <a:avLst/>
          </a:prstGeom>
          <a:noFill/>
          <a:ln>
            <a:noFill/>
          </a:ln>
        </p:spPr>
        <p:txBody>
          <a:bodyPr wrap="square" lIns="91425" tIns="91425" rIns="91425" bIns="91425" anchor="t" anchorCtr="0"/>
          <a:lstStyle>
            <a:lvl1pPr marL="0" marR="0" lvl="0" indent="254000" algn="l" rtl="0">
              <a:lnSpc>
                <a:spcPct val="90000"/>
              </a:lnSpc>
              <a:spcBef>
                <a:spcPts val="0"/>
              </a:spcBef>
              <a:spcAft>
                <a:spcPts val="2400"/>
              </a:spcAft>
              <a:buClr>
                <a:srgbClr val="FFFFFF"/>
              </a:buClr>
              <a:buSzPct val="100000"/>
              <a:buFont typeface="Arial"/>
              <a:buChar char="●"/>
              <a:defRPr sz="4000" b="1" i="0" u="none" strike="noStrike" cap="none">
                <a:solidFill>
                  <a:srgbClr val="FFFFFF"/>
                </a:solidFill>
                <a:latin typeface="Arial"/>
                <a:ea typeface="Arial"/>
                <a:cs typeface="Arial"/>
                <a:sym typeface="Arial"/>
              </a:defRPr>
            </a:lvl1pPr>
            <a:lvl2pPr marL="403388" marR="0" lvl="1" indent="14271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672313" marR="0" lvl="2" indent="14048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941238" marR="0" lvl="3" indent="15096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1210163" marR="0" lvl="4" indent="14873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3017513" marR="0" lvl="5" indent="-14731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6pPr>
            <a:lvl7pPr marL="3566152" marR="0" lvl="6" indent="-13715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7pPr>
            <a:lvl8pPr marL="4114791" marR="0" lvl="7" indent="-139691"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8pPr>
            <a:lvl9pPr marL="4663432" marR="0" lvl="8" indent="-14223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9pPr>
          </a:lstStyle>
          <a:p>
            <a:endParaRPr/>
          </a:p>
        </p:txBody>
      </p:sp>
      <p:sp>
        <p:nvSpPr>
          <p:cNvPr id="89" name="Shape 89"/>
          <p:cNvSpPr txBox="1">
            <a:spLocks noGrp="1"/>
          </p:cNvSpPr>
          <p:nvPr>
            <p:ph type="body" idx="2"/>
          </p:nvPr>
        </p:nvSpPr>
        <p:spPr>
          <a:xfrm>
            <a:off x="865187" y="1447800"/>
            <a:ext cx="9682162" cy="523219"/>
          </a:xfrm>
          <a:prstGeom prst="rect">
            <a:avLst/>
          </a:prstGeom>
          <a:noFill/>
          <a:ln>
            <a:noFill/>
          </a:ln>
        </p:spPr>
        <p:txBody>
          <a:bodyPr wrap="square" lIns="91425" tIns="91425" rIns="91425" bIns="91425" anchor="t" anchorCtr="0"/>
          <a:lstStyle>
            <a:lvl1pPr marL="0" marR="0" lvl="0" indent="152400" algn="l" rtl="0">
              <a:lnSpc>
                <a:spcPct val="90000"/>
              </a:lnSpc>
              <a:spcBef>
                <a:spcPts val="480"/>
              </a:spcBef>
              <a:spcAft>
                <a:spcPts val="0"/>
              </a:spcAft>
              <a:buClr>
                <a:srgbClr val="FFFFFF"/>
              </a:buClr>
              <a:buSzPct val="100000"/>
              <a:buFont typeface="Arial"/>
              <a:buChar char="●"/>
              <a:defRPr sz="2400" b="1" i="0" u="none" strike="noStrike" cap="none">
                <a:solidFill>
                  <a:srgbClr val="FFFFFF"/>
                </a:solidFill>
                <a:latin typeface="Arial"/>
                <a:ea typeface="Arial"/>
                <a:cs typeface="Arial"/>
                <a:sym typeface="Arial"/>
              </a:defRPr>
            </a:lvl1pPr>
            <a:lvl2pPr marL="403388" marR="0" lvl="1" indent="14271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672313" marR="0" lvl="2" indent="14048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941238" marR="0" lvl="3" indent="15096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1210163" marR="0" lvl="4" indent="14873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3017513" marR="0" lvl="5" indent="-14731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6pPr>
            <a:lvl7pPr marL="3566152" marR="0" lvl="6" indent="-13715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7pPr>
            <a:lvl8pPr marL="4114791" marR="0" lvl="7" indent="-139691"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8pPr>
            <a:lvl9pPr marL="4663432" marR="0" lvl="8" indent="-14223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9pPr>
          </a:lstStyle>
          <a:p>
            <a:endParaRPr/>
          </a:p>
        </p:txBody>
      </p:sp>
      <p:pic>
        <p:nvPicPr>
          <p:cNvPr id="90" name="Shape 90"/>
          <p:cNvPicPr preferRelativeResize="0"/>
          <p:nvPr/>
        </p:nvPicPr>
        <p:blipFill rotWithShape="1">
          <a:blip r:embed="rId4">
            <a:alphaModFix/>
          </a:blip>
          <a:srcRect/>
          <a:stretch/>
        </p:blipFill>
        <p:spPr>
          <a:xfrm>
            <a:off x="12241007" y="385384"/>
            <a:ext cx="2040605" cy="70179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ectionHeader_Blue1">
    <p:bg>
      <p:bgPr>
        <a:blipFill rotWithShape="1">
          <a:blip r:embed="rId2">
            <a:alphaModFix/>
          </a:blip>
          <a:stretch>
            <a:fillRect/>
          </a:stretch>
        </a:blipFill>
        <a:effectLst/>
      </p:bgPr>
    </p:bg>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640587" y="3444973"/>
            <a:ext cx="12908725" cy="137948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lt1"/>
              </a:buClr>
              <a:buFont typeface="Arial"/>
              <a:buNone/>
              <a:defRPr sz="8470" b="1"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93" name="Shape 93"/>
          <p:cNvPicPr preferRelativeResize="0"/>
          <p:nvPr/>
        </p:nvPicPr>
        <p:blipFill rotWithShape="1">
          <a:blip r:embed="rId3">
            <a:alphaModFix/>
          </a:blip>
          <a:srcRect/>
          <a:stretch/>
        </p:blipFill>
        <p:spPr>
          <a:xfrm>
            <a:off x="12241007" y="385384"/>
            <a:ext cx="2040605" cy="70179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HeaderBlue3">
    <p:bg>
      <p:bgPr>
        <a:blipFill rotWithShape="1">
          <a:blip r:embed="rId2">
            <a:alphaModFix/>
          </a:blip>
          <a:stretch>
            <a:fillRect/>
          </a:stretch>
        </a:blipFill>
        <a:effectLst/>
      </p:bgPr>
    </p:bg>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40587" y="3444973"/>
            <a:ext cx="12908725" cy="137948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lt1"/>
              </a:buClr>
              <a:buFont typeface="Arial"/>
              <a:buNone/>
              <a:defRPr sz="8470" b="1"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96" name="Shape 96"/>
          <p:cNvPicPr preferRelativeResize="0"/>
          <p:nvPr/>
        </p:nvPicPr>
        <p:blipFill rotWithShape="1">
          <a:blip r:embed="rId3">
            <a:alphaModFix/>
          </a:blip>
          <a:srcRect/>
          <a:stretch/>
        </p:blipFill>
        <p:spPr>
          <a:xfrm>
            <a:off x="12241007" y="385384"/>
            <a:ext cx="2040605" cy="70179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Header_Purple1">
    <p:bg>
      <p:bgPr>
        <a:blipFill rotWithShape="1">
          <a:blip r:embed="rId2">
            <a:alphaModFix/>
          </a:blip>
          <a:stretch>
            <a:fillRect/>
          </a:stretch>
        </a:blipFill>
        <a:effectLst/>
      </p:bgPr>
    </p:bg>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640587" y="3444973"/>
            <a:ext cx="12908725" cy="137948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lt1"/>
              </a:buClr>
              <a:buFont typeface="Arial"/>
              <a:buNone/>
              <a:defRPr sz="8470" b="1"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99" name="Shape 99"/>
          <p:cNvPicPr preferRelativeResize="0"/>
          <p:nvPr/>
        </p:nvPicPr>
        <p:blipFill rotWithShape="1">
          <a:blip r:embed="rId3">
            <a:alphaModFix/>
          </a:blip>
          <a:srcRect/>
          <a:stretch/>
        </p:blipFill>
        <p:spPr>
          <a:xfrm>
            <a:off x="12241007" y="385384"/>
            <a:ext cx="2040605" cy="70179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Welcome-Purple">
    <p:spTree>
      <p:nvGrpSpPr>
        <p:cNvPr id="1" name="Shape 18"/>
        <p:cNvGrpSpPr/>
        <p:nvPr/>
      </p:nvGrpSpPr>
      <p:grpSpPr>
        <a:xfrm>
          <a:off x="0" y="0"/>
          <a:ext cx="0" cy="0"/>
          <a:chOff x="0" y="0"/>
          <a:chExt cx="0" cy="0"/>
        </a:xfrm>
      </p:grpSpPr>
      <p:pic>
        <p:nvPicPr>
          <p:cNvPr id="19" name="Shape 19" descr="PPT_GradientStackedBarPurple.jpg"/>
          <p:cNvPicPr preferRelativeResize="0"/>
          <p:nvPr/>
        </p:nvPicPr>
        <p:blipFill rotWithShape="1">
          <a:blip r:embed="rId2">
            <a:alphaModFix/>
          </a:blip>
          <a:srcRect/>
          <a:stretch/>
        </p:blipFill>
        <p:spPr>
          <a:xfrm>
            <a:off x="0" y="0"/>
            <a:ext cx="14630399" cy="8147303"/>
          </a:xfrm>
          <a:prstGeom prst="rect">
            <a:avLst/>
          </a:prstGeom>
          <a:noFill/>
          <a:ln>
            <a:noFill/>
          </a:ln>
        </p:spPr>
      </p:pic>
      <p:sp>
        <p:nvSpPr>
          <p:cNvPr id="20" name="Shape 20"/>
          <p:cNvSpPr txBox="1">
            <a:spLocks noGrp="1"/>
          </p:cNvSpPr>
          <p:nvPr>
            <p:ph type="title"/>
          </p:nvPr>
        </p:nvSpPr>
        <p:spPr>
          <a:xfrm>
            <a:off x="966787" y="3067955"/>
            <a:ext cx="12647359" cy="2877229"/>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rgbClr val="FFFFFF"/>
              </a:buClr>
              <a:buFont typeface="Arial"/>
              <a:buNone/>
              <a:defRPr sz="9600" b="0" i="0" u="none" strike="noStrike" cap="none">
                <a:solidFill>
                  <a:srgbClr val="FFFFFF"/>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21" name="Shape 21"/>
          <p:cNvPicPr preferRelativeResize="0"/>
          <p:nvPr/>
        </p:nvPicPr>
        <p:blipFill rotWithShape="1">
          <a:blip r:embed="rId3">
            <a:alphaModFix/>
          </a:blip>
          <a:srcRect/>
          <a:stretch/>
        </p:blipFill>
        <p:spPr>
          <a:xfrm>
            <a:off x="12140721" y="7028767"/>
            <a:ext cx="2205315" cy="75844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HeaderPurple2">
    <p:bg>
      <p:bgPr>
        <a:blipFill rotWithShape="1">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640587" y="3444973"/>
            <a:ext cx="12908725" cy="137948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lt1"/>
              </a:buClr>
              <a:buFont typeface="Arial"/>
              <a:buNone/>
              <a:defRPr sz="8470" b="1"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102" name="Shape 102"/>
          <p:cNvPicPr preferRelativeResize="0"/>
          <p:nvPr/>
        </p:nvPicPr>
        <p:blipFill rotWithShape="1">
          <a:blip r:embed="rId3">
            <a:alphaModFix/>
          </a:blip>
          <a:srcRect/>
          <a:stretch/>
        </p:blipFill>
        <p:spPr>
          <a:xfrm>
            <a:off x="12241007" y="385384"/>
            <a:ext cx="2040605" cy="70179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ectionHeaderPurple3">
    <p:bg>
      <p:bgPr>
        <a:blipFill rotWithShape="1">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640587" y="3444973"/>
            <a:ext cx="12908725" cy="137948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lt1"/>
              </a:buClr>
              <a:buFont typeface="Arial"/>
              <a:buNone/>
              <a:defRPr sz="8470" b="1"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105" name="Shape 105"/>
          <p:cNvPicPr preferRelativeResize="0"/>
          <p:nvPr/>
        </p:nvPicPr>
        <p:blipFill rotWithShape="1">
          <a:blip r:embed="rId3">
            <a:alphaModFix/>
          </a:blip>
          <a:srcRect/>
          <a:stretch/>
        </p:blipFill>
        <p:spPr>
          <a:xfrm>
            <a:off x="12241007" y="385384"/>
            <a:ext cx="2040605" cy="70179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ectionHeader_Green">
    <p:bg>
      <p:bgPr>
        <a:blipFill rotWithShape="1">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640587" y="3444973"/>
            <a:ext cx="12908725" cy="137948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lt1"/>
              </a:buClr>
              <a:buFont typeface="Arial"/>
              <a:buNone/>
              <a:defRPr sz="8470" b="1"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108" name="Shape 108"/>
          <p:cNvPicPr preferRelativeResize="0"/>
          <p:nvPr/>
        </p:nvPicPr>
        <p:blipFill rotWithShape="1">
          <a:blip r:embed="rId3">
            <a:alphaModFix/>
          </a:blip>
          <a:srcRect/>
          <a:stretch/>
        </p:blipFill>
        <p:spPr>
          <a:xfrm>
            <a:off x="12241007" y="385384"/>
            <a:ext cx="2040605" cy="70179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ectionHeaderGreen3">
    <p:bg>
      <p:bgPr>
        <a:blipFill rotWithShape="1">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640587" y="3444973"/>
            <a:ext cx="12908725" cy="137948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lt1"/>
              </a:buClr>
              <a:buFont typeface="Arial"/>
              <a:buNone/>
              <a:defRPr sz="8470" b="1"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111" name="Shape 111"/>
          <p:cNvPicPr preferRelativeResize="0"/>
          <p:nvPr/>
        </p:nvPicPr>
        <p:blipFill rotWithShape="1">
          <a:blip r:embed="rId3">
            <a:alphaModFix/>
          </a:blip>
          <a:srcRect/>
          <a:stretch/>
        </p:blipFill>
        <p:spPr>
          <a:xfrm>
            <a:off x="12241007" y="385384"/>
            <a:ext cx="2040605" cy="70179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ectionHeader_Red1">
    <p:bg>
      <p:bgPr>
        <a:blipFill rotWithShape="1">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40587" y="3444973"/>
            <a:ext cx="12908725" cy="137948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lt1"/>
              </a:buClr>
              <a:buFont typeface="Arial"/>
              <a:buNone/>
              <a:defRPr sz="8470" b="1"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114" name="Shape 114"/>
          <p:cNvPicPr preferRelativeResize="0"/>
          <p:nvPr/>
        </p:nvPicPr>
        <p:blipFill rotWithShape="1">
          <a:blip r:embed="rId3">
            <a:alphaModFix/>
          </a:blip>
          <a:srcRect/>
          <a:stretch/>
        </p:blipFill>
        <p:spPr>
          <a:xfrm>
            <a:off x="12241007" y="385384"/>
            <a:ext cx="2040605" cy="70179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ectionHeaderRed3">
    <p:bg>
      <p:bgPr>
        <a:blipFill rotWithShape="1">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640587" y="3444973"/>
            <a:ext cx="12908725" cy="137948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lt1"/>
              </a:buClr>
              <a:buFont typeface="Arial"/>
              <a:buNone/>
              <a:defRPr sz="8470" b="1"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117" name="Shape 117"/>
          <p:cNvPicPr preferRelativeResize="0"/>
          <p:nvPr/>
        </p:nvPicPr>
        <p:blipFill rotWithShape="1">
          <a:blip r:embed="rId3">
            <a:alphaModFix/>
          </a:blip>
          <a:srcRect/>
          <a:stretch/>
        </p:blipFill>
        <p:spPr>
          <a:xfrm>
            <a:off x="12241007" y="385384"/>
            <a:ext cx="2040605" cy="70179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SectionHeader_BlueonWhite">
    <p:bg>
      <p:bgPr>
        <a:blipFill rotWithShape="1">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40587" y="3444973"/>
            <a:ext cx="12908725" cy="137948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rgbClr val="150454"/>
              </a:buClr>
              <a:buFont typeface="Arial"/>
              <a:buNone/>
              <a:defRPr sz="8470" b="1" i="0" u="none" strike="noStrike" cap="none">
                <a:solidFill>
                  <a:srgbClr val="150454"/>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120" name="Shape 120"/>
          <p:cNvPicPr preferRelativeResize="0"/>
          <p:nvPr/>
        </p:nvPicPr>
        <p:blipFill rotWithShape="1">
          <a:blip r:embed="rId3">
            <a:alphaModFix/>
          </a:blip>
          <a:srcRect/>
          <a:stretch/>
        </p:blipFill>
        <p:spPr>
          <a:xfrm>
            <a:off x="12245621" y="388232"/>
            <a:ext cx="2060093" cy="708497"/>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SectionHeaderPurpleonWhite">
    <p:bg>
      <p:bgPr>
        <a:blipFill rotWithShape="1">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640587" y="3444973"/>
            <a:ext cx="12908725" cy="137948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rgbClr val="150454"/>
              </a:buClr>
              <a:buFont typeface="Arial"/>
              <a:buNone/>
              <a:defRPr sz="8470" b="1" i="0" u="none" strike="noStrike" cap="none">
                <a:solidFill>
                  <a:srgbClr val="150454"/>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123" name="Shape 123"/>
          <p:cNvPicPr preferRelativeResize="0"/>
          <p:nvPr/>
        </p:nvPicPr>
        <p:blipFill rotWithShape="1">
          <a:blip r:embed="rId3">
            <a:alphaModFix/>
          </a:blip>
          <a:srcRect/>
          <a:stretch/>
        </p:blipFill>
        <p:spPr>
          <a:xfrm>
            <a:off x="12244907" y="385384"/>
            <a:ext cx="2060093" cy="708497"/>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SectionHeaderGreenonWhite">
    <p:bg>
      <p:bgPr>
        <a:blipFill rotWithShape="1">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640587" y="3444973"/>
            <a:ext cx="12908725" cy="137948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rgbClr val="150454"/>
              </a:buClr>
              <a:buFont typeface="Arial"/>
              <a:buNone/>
              <a:defRPr sz="8470" b="1" i="0" u="none" strike="noStrike" cap="none">
                <a:solidFill>
                  <a:srgbClr val="150454"/>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126" name="Shape 126"/>
          <p:cNvPicPr preferRelativeResize="0"/>
          <p:nvPr/>
        </p:nvPicPr>
        <p:blipFill rotWithShape="1">
          <a:blip r:embed="rId3">
            <a:alphaModFix/>
          </a:blip>
          <a:srcRect/>
          <a:stretch/>
        </p:blipFill>
        <p:spPr>
          <a:xfrm>
            <a:off x="12253200" y="388232"/>
            <a:ext cx="2060093" cy="70849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SectionHeaderBlueI">
    <p:bg>
      <p:bgPr>
        <a:blipFill rotWithShape="1">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640587" y="3444973"/>
            <a:ext cx="12908725" cy="137948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rgbClr val="00BBC9"/>
              </a:buClr>
              <a:buFont typeface="Arial"/>
              <a:buNone/>
              <a:defRPr sz="8470" b="1" i="0" u="none" strike="noStrike" cap="none">
                <a:solidFill>
                  <a:srgbClr val="00BBC9"/>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129" name="Shape 129"/>
          <p:cNvPicPr preferRelativeResize="0"/>
          <p:nvPr/>
        </p:nvPicPr>
        <p:blipFill rotWithShape="1">
          <a:blip r:embed="rId3">
            <a:alphaModFix/>
          </a:blip>
          <a:srcRect/>
          <a:stretch/>
        </p:blipFill>
        <p:spPr>
          <a:xfrm>
            <a:off x="12245621" y="388232"/>
            <a:ext cx="2060093" cy="70849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Blue">
    <p:bg>
      <p:bgPr>
        <a:blipFill rotWithShape="1">
          <a:blip r:embed="rId2">
            <a:alphaModFix amt="50000"/>
          </a:blip>
          <a:stretch>
            <a:fillRect/>
          </a:stretch>
        </a:blipFill>
        <a:effectLst/>
      </p:bgPr>
    </p:bg>
    <p:spTree>
      <p:nvGrpSpPr>
        <p:cNvPr id="1" name="Shape 22"/>
        <p:cNvGrpSpPr/>
        <p:nvPr/>
      </p:nvGrpSpPr>
      <p:grpSpPr>
        <a:xfrm>
          <a:off x="0" y="0"/>
          <a:ext cx="0" cy="0"/>
          <a:chOff x="0" y="0"/>
          <a:chExt cx="0" cy="0"/>
        </a:xfrm>
      </p:grpSpPr>
      <p:pic>
        <p:nvPicPr>
          <p:cNvPr id="23" name="Shape 23" descr="PPT_GradientGandtBlue.jpg"/>
          <p:cNvPicPr preferRelativeResize="0"/>
          <p:nvPr/>
        </p:nvPicPr>
        <p:blipFill rotWithShape="1">
          <a:blip r:embed="rId3">
            <a:alphaModFix/>
          </a:blip>
          <a:srcRect/>
          <a:stretch/>
        </p:blipFill>
        <p:spPr>
          <a:xfrm>
            <a:off x="0" y="0"/>
            <a:ext cx="14630399" cy="8147303"/>
          </a:xfrm>
          <a:prstGeom prst="rect">
            <a:avLst/>
          </a:prstGeom>
          <a:noFill/>
          <a:ln>
            <a:noFill/>
          </a:ln>
        </p:spPr>
      </p:pic>
      <p:sp>
        <p:nvSpPr>
          <p:cNvPr id="24" name="Shape 24"/>
          <p:cNvSpPr txBox="1">
            <a:spLocks noGrp="1"/>
          </p:cNvSpPr>
          <p:nvPr>
            <p:ph type="title"/>
          </p:nvPr>
        </p:nvSpPr>
        <p:spPr>
          <a:xfrm>
            <a:off x="966787" y="2500313"/>
            <a:ext cx="12464557" cy="2877229"/>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lt1"/>
              </a:buClr>
              <a:buFont typeface="Arial"/>
              <a:buNone/>
              <a:defRPr sz="6600" b="1"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25" name="Shape 25"/>
          <p:cNvSpPr txBox="1">
            <a:spLocks noGrp="1"/>
          </p:cNvSpPr>
          <p:nvPr>
            <p:ph type="body" idx="1"/>
          </p:nvPr>
        </p:nvSpPr>
        <p:spPr>
          <a:xfrm>
            <a:off x="964462" y="5377542"/>
            <a:ext cx="11629827" cy="1665513"/>
          </a:xfrm>
          <a:prstGeom prst="rect">
            <a:avLst/>
          </a:prstGeom>
          <a:noFill/>
          <a:ln>
            <a:noFill/>
          </a:ln>
        </p:spPr>
        <p:txBody>
          <a:bodyPr wrap="square" lIns="91425" tIns="91425" rIns="91425" bIns="91425" anchor="t" anchorCtr="0"/>
          <a:lstStyle>
            <a:lvl1pPr marL="0" marR="0" lvl="0" indent="222250" algn="l" rtl="0">
              <a:lnSpc>
                <a:spcPct val="90000"/>
              </a:lnSpc>
              <a:spcBef>
                <a:spcPts val="0"/>
              </a:spcBef>
              <a:spcAft>
                <a:spcPts val="0"/>
              </a:spcAft>
              <a:buClr>
                <a:srgbClr val="FFFFFF"/>
              </a:buClr>
              <a:buSzPct val="100000"/>
              <a:buFont typeface="Arial"/>
              <a:buChar char="●"/>
              <a:defRPr sz="3500" b="1" i="0" u="none" strike="noStrike" cap="none">
                <a:solidFill>
                  <a:srgbClr val="FFFFFF"/>
                </a:solidFill>
                <a:latin typeface="Arial"/>
                <a:ea typeface="Arial"/>
                <a:cs typeface="Arial"/>
                <a:sym typeface="Arial"/>
              </a:defRPr>
            </a:lvl1pPr>
            <a:lvl2pPr marL="403388" marR="0" lvl="1" indent="14271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672313" marR="0" lvl="2" indent="14048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941238" marR="0" lvl="3" indent="15096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1210163" marR="0" lvl="4" indent="14873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3017513" marR="0" lvl="5" indent="-14731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6pPr>
            <a:lvl7pPr marL="3566152" marR="0" lvl="6" indent="-13715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7pPr>
            <a:lvl8pPr marL="4114791" marR="0" lvl="7" indent="-139691"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8pPr>
            <a:lvl9pPr marL="4663432" marR="0" lvl="8" indent="-14223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9pPr>
          </a:lstStyle>
          <a:p>
            <a:endParaRPr/>
          </a:p>
        </p:txBody>
      </p:sp>
      <p:sp>
        <p:nvSpPr>
          <p:cNvPr id="26" name="Shape 26"/>
          <p:cNvSpPr txBox="1">
            <a:spLocks noGrp="1"/>
          </p:cNvSpPr>
          <p:nvPr>
            <p:ph type="body" idx="2"/>
          </p:nvPr>
        </p:nvSpPr>
        <p:spPr>
          <a:xfrm>
            <a:off x="966787" y="1447800"/>
            <a:ext cx="7971405" cy="523219"/>
          </a:xfrm>
          <a:prstGeom prst="rect">
            <a:avLst/>
          </a:prstGeom>
          <a:noFill/>
          <a:ln>
            <a:noFill/>
          </a:ln>
        </p:spPr>
        <p:txBody>
          <a:bodyPr wrap="square" lIns="91425" tIns="91425" rIns="91425" bIns="91425" anchor="t" anchorCtr="0"/>
          <a:lstStyle>
            <a:lvl1pPr marL="0" marR="0" lvl="0" indent="152400" algn="l" rtl="0">
              <a:lnSpc>
                <a:spcPct val="90000"/>
              </a:lnSpc>
              <a:spcBef>
                <a:spcPts val="480"/>
              </a:spcBef>
              <a:spcAft>
                <a:spcPts val="0"/>
              </a:spcAft>
              <a:buClr>
                <a:schemeClr val="lt1"/>
              </a:buClr>
              <a:buSzPct val="100000"/>
              <a:buFont typeface="Arial"/>
              <a:buChar char="●"/>
              <a:defRPr sz="2400" b="1" i="0" u="none" strike="noStrike" cap="none">
                <a:solidFill>
                  <a:schemeClr val="lt1"/>
                </a:solidFill>
                <a:latin typeface="Arial"/>
                <a:ea typeface="Arial"/>
                <a:cs typeface="Arial"/>
                <a:sym typeface="Arial"/>
              </a:defRPr>
            </a:lvl1pPr>
            <a:lvl2pPr marL="403388" marR="0" lvl="1" indent="14271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672313" marR="0" lvl="2" indent="14048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941238" marR="0" lvl="3" indent="15096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1210163" marR="0" lvl="4" indent="14873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3017513" marR="0" lvl="5" indent="-14731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6pPr>
            <a:lvl7pPr marL="3566152" marR="0" lvl="6" indent="-13715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7pPr>
            <a:lvl8pPr marL="4114791" marR="0" lvl="7" indent="-139691"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8pPr>
            <a:lvl9pPr marL="4663432" marR="0" lvl="8" indent="-14223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9pPr>
          </a:lstStyle>
          <a:p>
            <a:endParaRPr/>
          </a:p>
        </p:txBody>
      </p:sp>
      <p:pic>
        <p:nvPicPr>
          <p:cNvPr id="27" name="Shape 27"/>
          <p:cNvPicPr preferRelativeResize="0"/>
          <p:nvPr/>
        </p:nvPicPr>
        <p:blipFill rotWithShape="1">
          <a:blip r:embed="rId4">
            <a:alphaModFix/>
          </a:blip>
          <a:srcRect/>
          <a:stretch/>
        </p:blipFill>
        <p:spPr>
          <a:xfrm>
            <a:off x="12241007" y="385384"/>
            <a:ext cx="2040605" cy="70179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SectionHeaderRedI">
    <p:bg>
      <p:bgPr>
        <a:blipFill rotWithShape="1">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640587" y="3444973"/>
            <a:ext cx="12908725" cy="137948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accent5"/>
              </a:buClr>
              <a:buFont typeface="Arial"/>
              <a:buNone/>
              <a:defRPr sz="8470" b="1" i="0" u="none" strike="noStrike" cap="none">
                <a:solidFill>
                  <a:schemeClr val="accent5"/>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32" name="Shape 132"/>
          <p:cNvSpPr/>
          <p:nvPr/>
        </p:nvSpPr>
        <p:spPr>
          <a:xfrm>
            <a:off x="12243095" y="388232"/>
            <a:ext cx="2070099" cy="711200"/>
          </a:xfrm>
          <a:prstGeom prst="rect">
            <a:avLst/>
          </a:prstGeom>
          <a:solidFill>
            <a:srgbClr val="FFFFFF"/>
          </a:solid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3_SectionHeaderGreenI">
    <p:bg>
      <p:bgPr>
        <a:blipFill rotWithShape="1">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640587" y="3444973"/>
            <a:ext cx="12908725" cy="137948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accent2"/>
              </a:buClr>
              <a:buFont typeface="Arial"/>
              <a:buNone/>
              <a:defRPr sz="8470" b="1" i="0" u="none" strike="noStrike" cap="none">
                <a:solidFill>
                  <a:schemeClr val="accent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135" name="Shape 135"/>
          <p:cNvPicPr preferRelativeResize="0"/>
          <p:nvPr/>
        </p:nvPicPr>
        <p:blipFill rotWithShape="1">
          <a:blip r:embed="rId3">
            <a:alphaModFix/>
          </a:blip>
          <a:srcRect/>
          <a:stretch/>
        </p:blipFill>
        <p:spPr>
          <a:xfrm>
            <a:off x="12239010" y="388232"/>
            <a:ext cx="2060093" cy="708497"/>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ontent Simple - 2 Column">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23087" y="347412"/>
            <a:ext cx="13987007" cy="1079596"/>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dk2"/>
              </a:buClr>
              <a:buFont typeface="Arial"/>
              <a:buNone/>
              <a:defRPr sz="5400" b="1" i="0" u="none" strike="noStrike" cap="none">
                <a:solidFill>
                  <a:schemeClr val="dk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38" name="Shape 138"/>
          <p:cNvSpPr txBox="1">
            <a:spLocks noGrp="1"/>
          </p:cNvSpPr>
          <p:nvPr>
            <p:ph type="body" idx="1"/>
          </p:nvPr>
        </p:nvSpPr>
        <p:spPr>
          <a:xfrm>
            <a:off x="323087" y="1427011"/>
            <a:ext cx="6305572" cy="2271390"/>
          </a:xfrm>
          <a:prstGeom prst="rect">
            <a:avLst/>
          </a:prstGeom>
          <a:noFill/>
          <a:ln>
            <a:noFill/>
          </a:ln>
        </p:spPr>
        <p:txBody>
          <a:bodyPr wrap="square" lIns="91425" tIns="91425" rIns="91425" bIns="91425" anchor="t" anchorCtr="0"/>
          <a:lstStyle>
            <a:lvl1pPr marL="0" marR="0" lvl="0" indent="203200" algn="l" rtl="0">
              <a:lnSpc>
                <a:spcPct val="90000"/>
              </a:lnSpc>
              <a:spcBef>
                <a:spcPts val="1200"/>
              </a:spcBef>
              <a:spcAft>
                <a:spcPts val="0"/>
              </a:spcAft>
              <a:buClr>
                <a:schemeClr val="dk1"/>
              </a:buClr>
              <a:buSzPct val="100000"/>
              <a:buFont typeface="Arial"/>
              <a:buChar char="●"/>
              <a:defRPr sz="3200" b="1" i="0" u="none" strike="noStrike" cap="none">
                <a:solidFill>
                  <a:schemeClr val="dk1"/>
                </a:solidFill>
                <a:latin typeface="Arial"/>
                <a:ea typeface="Arial"/>
                <a:cs typeface="Arial"/>
                <a:sym typeface="Arial"/>
              </a:defRPr>
            </a:lvl1pPr>
            <a:lvl2pPr marL="342900" marR="0" lvl="1" indent="-215900"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611825" marR="0" lvl="2" indent="-218125"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880750" marR="0" lvl="3" indent="-220350"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4pPr>
            <a:lvl5pPr marL="1149675" marR="0" lvl="4" indent="-222574"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5pPr>
            <a:lvl6pPr marL="3017513" marR="0" lvl="5" indent="-14731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6pPr>
            <a:lvl7pPr marL="3566152" marR="0" lvl="6" indent="-13715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7pPr>
            <a:lvl8pPr marL="4114791" marR="0" lvl="7" indent="-139691"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8pPr>
            <a:lvl9pPr marL="4663432" marR="0" lvl="8" indent="-14223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9pPr>
          </a:lstStyle>
          <a:p>
            <a:endParaRPr/>
          </a:p>
        </p:txBody>
      </p:sp>
      <p:sp>
        <p:nvSpPr>
          <p:cNvPr id="139" name="Shape 139"/>
          <p:cNvSpPr txBox="1">
            <a:spLocks noGrp="1"/>
          </p:cNvSpPr>
          <p:nvPr>
            <p:ph type="body" idx="2"/>
          </p:nvPr>
        </p:nvSpPr>
        <p:spPr>
          <a:xfrm>
            <a:off x="7531060" y="1427011"/>
            <a:ext cx="6305572" cy="2271390"/>
          </a:xfrm>
          <a:prstGeom prst="rect">
            <a:avLst/>
          </a:prstGeom>
          <a:noFill/>
          <a:ln>
            <a:noFill/>
          </a:ln>
        </p:spPr>
        <p:txBody>
          <a:bodyPr wrap="square" lIns="91425" tIns="91425" rIns="91425" bIns="91425" anchor="t" anchorCtr="0"/>
          <a:lstStyle>
            <a:lvl1pPr marL="0" marR="0" lvl="0" indent="203200" algn="l" rtl="0">
              <a:lnSpc>
                <a:spcPct val="90000"/>
              </a:lnSpc>
              <a:spcBef>
                <a:spcPts val="1200"/>
              </a:spcBef>
              <a:spcAft>
                <a:spcPts val="0"/>
              </a:spcAft>
              <a:buClr>
                <a:schemeClr val="dk1"/>
              </a:buClr>
              <a:buSzPct val="100000"/>
              <a:buFont typeface="Arial"/>
              <a:buChar char="●"/>
              <a:defRPr sz="3200" b="1" i="0" u="none" strike="noStrike" cap="none">
                <a:solidFill>
                  <a:schemeClr val="dk1"/>
                </a:solidFill>
                <a:latin typeface="Arial"/>
                <a:ea typeface="Arial"/>
                <a:cs typeface="Arial"/>
                <a:sym typeface="Arial"/>
              </a:defRPr>
            </a:lvl1pPr>
            <a:lvl2pPr marL="342900" marR="0" lvl="1" indent="-215900"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611825" marR="0" lvl="2" indent="-218125"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880750" marR="0" lvl="3" indent="-220350"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4pPr>
            <a:lvl5pPr marL="1149675" marR="0" lvl="4" indent="-222574"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5pPr>
            <a:lvl6pPr marL="3017513" marR="0" lvl="5" indent="-14731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6pPr>
            <a:lvl7pPr marL="3566152" marR="0" lvl="6" indent="-13715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7pPr>
            <a:lvl8pPr marL="4114791" marR="0" lvl="7" indent="-139691"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8pPr>
            <a:lvl9pPr marL="4663432" marR="0" lvl="8" indent="-14223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ode Reversed">
    <p:bg>
      <p:bgPr>
        <a:blipFill rotWithShape="1">
          <a:blip r:embed="rId2">
            <a:alphaModFix/>
          </a:blip>
          <a:stretch>
            <a:fillRect/>
          </a:stretch>
        </a:blipFill>
        <a:effectLst/>
      </p:bgPr>
    </p:bg>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644525" y="349250"/>
            <a:ext cx="13985874" cy="1077913"/>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rgbClr val="00BBC9"/>
              </a:buClr>
              <a:buFont typeface="Arial"/>
              <a:buNone/>
              <a:defRPr sz="5400" b="1" i="0" u="none" strike="noStrike" cap="none">
                <a:solidFill>
                  <a:srgbClr val="00BBC9"/>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42" name="Shape 142"/>
          <p:cNvSpPr txBox="1">
            <a:spLocks noGrp="1"/>
          </p:cNvSpPr>
          <p:nvPr>
            <p:ph type="body" idx="1"/>
          </p:nvPr>
        </p:nvSpPr>
        <p:spPr>
          <a:xfrm>
            <a:off x="685800" y="1427162"/>
            <a:ext cx="13296900" cy="6445250"/>
          </a:xfrm>
          <a:prstGeom prst="rect">
            <a:avLst/>
          </a:prstGeom>
          <a:noFill/>
          <a:ln>
            <a:noFill/>
          </a:ln>
        </p:spPr>
        <p:txBody>
          <a:bodyPr wrap="square" lIns="91425" tIns="91425" rIns="91425" bIns="91425" anchor="t" anchorCtr="0"/>
          <a:lstStyle>
            <a:lvl1pPr marL="0" marR="0" lvl="0" indent="203200" algn="l" rtl="0">
              <a:lnSpc>
                <a:spcPct val="90000"/>
              </a:lnSpc>
              <a:spcBef>
                <a:spcPts val="640"/>
              </a:spcBef>
              <a:spcAft>
                <a:spcPts val="0"/>
              </a:spcAft>
              <a:buClr>
                <a:schemeClr val="lt1"/>
              </a:buClr>
              <a:buSzPct val="100000"/>
              <a:buFont typeface="Arial"/>
              <a:buChar char="●"/>
              <a:defRPr sz="3200" b="0" i="0" u="none" strike="noStrike" cap="none">
                <a:solidFill>
                  <a:schemeClr val="lt1"/>
                </a:solidFill>
                <a:latin typeface="Consolas"/>
                <a:ea typeface="Consolas"/>
                <a:cs typeface="Consolas"/>
                <a:sym typeface="Consolas"/>
              </a:defRPr>
            </a:lvl1pPr>
            <a:lvl2pPr marL="403388" marR="0" lvl="1" indent="142712" algn="l" rtl="0">
              <a:lnSpc>
                <a:spcPct val="90000"/>
              </a:lnSpc>
              <a:spcBef>
                <a:spcPts val="60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672313" marR="0" lvl="2" indent="140487" algn="l" rtl="0">
              <a:lnSpc>
                <a:spcPct val="90000"/>
              </a:lnSpc>
              <a:spcBef>
                <a:spcPts val="60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3pPr>
            <a:lvl4pPr marL="941238" marR="0" lvl="3" indent="150962" algn="l" rtl="0">
              <a:lnSpc>
                <a:spcPct val="90000"/>
              </a:lnSpc>
              <a:spcBef>
                <a:spcPts val="60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4pPr>
            <a:lvl5pPr marL="1210163" marR="0" lvl="4" indent="148737" algn="l" rtl="0">
              <a:lnSpc>
                <a:spcPct val="90000"/>
              </a:lnSpc>
              <a:spcBef>
                <a:spcPts val="60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5pPr>
            <a:lvl6pPr marL="3017513" marR="0" lvl="5" indent="-147312" algn="l" rtl="0">
              <a:lnSpc>
                <a:spcPct val="100000"/>
              </a:lnSpc>
              <a:spcBef>
                <a:spcPts val="471"/>
              </a:spcBef>
              <a:spcAft>
                <a:spcPts val="0"/>
              </a:spcAft>
              <a:buClr>
                <a:schemeClr val="lt1"/>
              </a:buClr>
              <a:buFont typeface="Arial"/>
              <a:buNone/>
              <a:defRPr sz="2353" b="0" i="0" u="none" strike="noStrike" cap="none">
                <a:solidFill>
                  <a:schemeClr val="lt1"/>
                </a:solidFill>
                <a:latin typeface="Arial"/>
                <a:ea typeface="Arial"/>
                <a:cs typeface="Arial"/>
                <a:sym typeface="Arial"/>
              </a:defRPr>
            </a:lvl6pPr>
            <a:lvl7pPr marL="3566152" marR="0" lvl="6" indent="-137152" algn="l" rtl="0">
              <a:lnSpc>
                <a:spcPct val="100000"/>
              </a:lnSpc>
              <a:spcBef>
                <a:spcPts val="471"/>
              </a:spcBef>
              <a:spcAft>
                <a:spcPts val="0"/>
              </a:spcAft>
              <a:buClr>
                <a:schemeClr val="lt1"/>
              </a:buClr>
              <a:buFont typeface="Arial"/>
              <a:buNone/>
              <a:defRPr sz="2353" b="0" i="0" u="none" strike="noStrike" cap="none">
                <a:solidFill>
                  <a:schemeClr val="lt1"/>
                </a:solidFill>
                <a:latin typeface="Arial"/>
                <a:ea typeface="Arial"/>
                <a:cs typeface="Arial"/>
                <a:sym typeface="Arial"/>
              </a:defRPr>
            </a:lvl7pPr>
            <a:lvl8pPr marL="4114791" marR="0" lvl="7" indent="-139691" algn="l" rtl="0">
              <a:lnSpc>
                <a:spcPct val="100000"/>
              </a:lnSpc>
              <a:spcBef>
                <a:spcPts val="471"/>
              </a:spcBef>
              <a:spcAft>
                <a:spcPts val="0"/>
              </a:spcAft>
              <a:buClr>
                <a:schemeClr val="lt1"/>
              </a:buClr>
              <a:buFont typeface="Arial"/>
              <a:buNone/>
              <a:defRPr sz="2353" b="0" i="0" u="none" strike="noStrike" cap="none">
                <a:solidFill>
                  <a:schemeClr val="lt1"/>
                </a:solidFill>
                <a:latin typeface="Arial"/>
                <a:ea typeface="Arial"/>
                <a:cs typeface="Arial"/>
                <a:sym typeface="Arial"/>
              </a:defRPr>
            </a:lvl8pPr>
            <a:lvl9pPr marL="4663432" marR="0" lvl="8" indent="-142232" algn="l" rtl="0">
              <a:lnSpc>
                <a:spcPct val="100000"/>
              </a:lnSpc>
              <a:spcBef>
                <a:spcPts val="471"/>
              </a:spcBef>
              <a:spcAft>
                <a:spcPts val="0"/>
              </a:spcAft>
              <a:buClr>
                <a:schemeClr val="lt1"/>
              </a:buClr>
              <a:buFont typeface="Arial"/>
              <a:buNone/>
              <a:defRPr sz="2353" b="0" i="0" u="none" strike="noStrike" cap="none">
                <a:solidFill>
                  <a:schemeClr val="lt1"/>
                </a:solidFill>
                <a:latin typeface="Arial"/>
                <a:ea typeface="Arial"/>
                <a:cs typeface="Arial"/>
                <a:sym typeface="Arial"/>
              </a:defRPr>
            </a:lvl9pPr>
          </a:lstStyle>
          <a:p>
            <a:endParaRPr/>
          </a:p>
        </p:txBody>
      </p:sp>
      <p:pic>
        <p:nvPicPr>
          <p:cNvPr id="143" name="Shape 143"/>
          <p:cNvPicPr preferRelativeResize="0"/>
          <p:nvPr/>
        </p:nvPicPr>
        <p:blipFill rotWithShape="1">
          <a:blip r:embed="rId3">
            <a:alphaModFix/>
          </a:blip>
          <a:srcRect/>
          <a:stretch/>
        </p:blipFill>
        <p:spPr>
          <a:xfrm>
            <a:off x="12882928" y="345662"/>
            <a:ext cx="1465032" cy="50384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Quote Orange">
    <p:bg>
      <p:bgPr>
        <a:blipFill rotWithShape="1">
          <a:blip r:embed="rId2">
            <a:alphaModFix/>
          </a:blip>
          <a:stretch>
            <a:fillRect/>
          </a:stretch>
        </a:blipFill>
        <a:effectLst/>
      </p:bgPr>
    </p:bg>
    <p:spTree>
      <p:nvGrpSpPr>
        <p:cNvPr id="1" name="Shape 144"/>
        <p:cNvGrpSpPr/>
        <p:nvPr/>
      </p:nvGrpSpPr>
      <p:grpSpPr>
        <a:xfrm>
          <a:off x="0" y="0"/>
          <a:ext cx="0" cy="0"/>
          <a:chOff x="0" y="0"/>
          <a:chExt cx="0" cy="0"/>
        </a:xfrm>
      </p:grpSpPr>
      <p:pic>
        <p:nvPicPr>
          <p:cNvPr id="145" name="Shape 145"/>
          <p:cNvPicPr preferRelativeResize="0"/>
          <p:nvPr/>
        </p:nvPicPr>
        <p:blipFill rotWithShape="1">
          <a:blip r:embed="rId3">
            <a:alphaModFix/>
          </a:blip>
          <a:srcRect/>
          <a:stretch/>
        </p:blipFill>
        <p:spPr>
          <a:xfrm>
            <a:off x="12532699" y="461200"/>
            <a:ext cx="1738635" cy="597943"/>
          </a:xfrm>
          <a:prstGeom prst="rect">
            <a:avLst/>
          </a:prstGeom>
          <a:noFill/>
          <a:ln>
            <a:noFill/>
          </a:ln>
        </p:spPr>
      </p:pic>
      <p:sp>
        <p:nvSpPr>
          <p:cNvPr id="146" name="Shape 146"/>
          <p:cNvSpPr txBox="1">
            <a:spLocks noGrp="1"/>
          </p:cNvSpPr>
          <p:nvPr>
            <p:ph type="title"/>
          </p:nvPr>
        </p:nvSpPr>
        <p:spPr>
          <a:xfrm>
            <a:off x="745864" y="2953839"/>
            <a:ext cx="11836008" cy="1079596"/>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accent4"/>
              </a:buClr>
              <a:buFont typeface="Arial"/>
              <a:buNone/>
              <a:defRPr sz="6600" b="1" i="0" u="none" strike="noStrike" cap="none">
                <a:solidFill>
                  <a:schemeClr val="accent4"/>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47" name="Shape 147"/>
          <p:cNvSpPr txBox="1">
            <a:spLocks noGrp="1"/>
          </p:cNvSpPr>
          <p:nvPr>
            <p:ph type="body" idx="1"/>
          </p:nvPr>
        </p:nvSpPr>
        <p:spPr>
          <a:xfrm>
            <a:off x="745864" y="5729287"/>
            <a:ext cx="11836400" cy="517064"/>
          </a:xfrm>
          <a:prstGeom prst="rect">
            <a:avLst/>
          </a:prstGeom>
          <a:noFill/>
          <a:ln>
            <a:noFill/>
          </a:ln>
        </p:spPr>
        <p:txBody>
          <a:bodyPr wrap="square" lIns="91425" tIns="91425" rIns="91425" bIns="91425" anchor="t" anchorCtr="0"/>
          <a:lstStyle>
            <a:lvl1pPr marL="0" marR="0" lvl="0" indent="152400" algn="l" rtl="0">
              <a:lnSpc>
                <a:spcPct val="90000"/>
              </a:lnSpc>
              <a:spcBef>
                <a:spcPts val="480"/>
              </a:spcBef>
              <a:spcAft>
                <a:spcPts val="0"/>
              </a:spcAft>
              <a:buClr>
                <a:schemeClr val="lt1"/>
              </a:buClr>
              <a:buSzPct val="100000"/>
              <a:buFont typeface="Arial"/>
              <a:buChar char="●"/>
              <a:defRPr sz="2400" b="1" i="0" u="none" strike="noStrike" cap="none">
                <a:solidFill>
                  <a:schemeClr val="lt1"/>
                </a:solidFill>
                <a:latin typeface="Arial"/>
                <a:ea typeface="Arial"/>
                <a:cs typeface="Arial"/>
                <a:sym typeface="Arial"/>
              </a:defRPr>
            </a:lvl1pPr>
            <a:lvl2pPr marL="403388" marR="0" lvl="1" indent="142712" algn="l" rtl="0">
              <a:lnSpc>
                <a:spcPct val="90000"/>
              </a:lnSpc>
              <a:spcBef>
                <a:spcPts val="60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672313" marR="0" lvl="2" indent="140487" algn="l" rtl="0">
              <a:lnSpc>
                <a:spcPct val="90000"/>
              </a:lnSpc>
              <a:spcBef>
                <a:spcPts val="60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3pPr>
            <a:lvl4pPr marL="941238" marR="0" lvl="3" indent="150962" algn="l" rtl="0">
              <a:lnSpc>
                <a:spcPct val="90000"/>
              </a:lnSpc>
              <a:spcBef>
                <a:spcPts val="60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4pPr>
            <a:lvl5pPr marL="1210163" marR="0" lvl="4" indent="148737" algn="l" rtl="0">
              <a:lnSpc>
                <a:spcPct val="90000"/>
              </a:lnSpc>
              <a:spcBef>
                <a:spcPts val="60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5pPr>
            <a:lvl6pPr marL="3017513" marR="0" lvl="5" indent="-14731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6pPr>
            <a:lvl7pPr marL="3566152" marR="0" lvl="6" indent="-13715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7pPr>
            <a:lvl8pPr marL="4114791" marR="0" lvl="7" indent="-139691"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8pPr>
            <a:lvl9pPr marL="4663432" marR="0" lvl="8" indent="-14223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9pPr>
          </a:lstStyle>
          <a:p>
            <a:endParaRPr/>
          </a:p>
        </p:txBody>
      </p:sp>
      <p:pic>
        <p:nvPicPr>
          <p:cNvPr id="148" name="Shape 148"/>
          <p:cNvPicPr preferRelativeResize="0"/>
          <p:nvPr/>
        </p:nvPicPr>
        <p:blipFill rotWithShape="1">
          <a:blip r:embed="rId4">
            <a:alphaModFix/>
          </a:blip>
          <a:srcRect/>
          <a:stretch/>
        </p:blipFill>
        <p:spPr>
          <a:xfrm>
            <a:off x="887995" y="1830573"/>
            <a:ext cx="647063" cy="43204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Quote Red">
    <p:bg>
      <p:bgPr>
        <a:blipFill rotWithShape="1">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Shape 150"/>
          <p:cNvSpPr/>
          <p:nvPr/>
        </p:nvSpPr>
        <p:spPr>
          <a:xfrm>
            <a:off x="12529846" y="459181"/>
            <a:ext cx="1752955" cy="602243"/>
          </a:xfrm>
          <a:prstGeom prst="rect">
            <a:avLst/>
          </a:prstGeom>
          <a:solidFill>
            <a:srgbClr val="FFFFFF"/>
          </a:solidFill>
          <a:ln>
            <a:noFill/>
          </a:ln>
        </p:spPr>
      </p:sp>
      <p:sp>
        <p:nvSpPr>
          <p:cNvPr id="151" name="Shape 151"/>
          <p:cNvSpPr txBox="1">
            <a:spLocks noGrp="1"/>
          </p:cNvSpPr>
          <p:nvPr>
            <p:ph type="title"/>
          </p:nvPr>
        </p:nvSpPr>
        <p:spPr>
          <a:xfrm>
            <a:off x="745864" y="2953839"/>
            <a:ext cx="11836008" cy="1079596"/>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accent5"/>
              </a:buClr>
              <a:buFont typeface="Arial"/>
              <a:buNone/>
              <a:defRPr sz="6600" b="1" i="0" u="none" strike="noStrike" cap="none">
                <a:solidFill>
                  <a:schemeClr val="accent5"/>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52" name="Shape 152"/>
          <p:cNvSpPr txBox="1">
            <a:spLocks noGrp="1"/>
          </p:cNvSpPr>
          <p:nvPr>
            <p:ph type="body" idx="1"/>
          </p:nvPr>
        </p:nvSpPr>
        <p:spPr>
          <a:xfrm>
            <a:off x="745864" y="5729287"/>
            <a:ext cx="11836400" cy="517064"/>
          </a:xfrm>
          <a:prstGeom prst="rect">
            <a:avLst/>
          </a:prstGeom>
          <a:noFill/>
          <a:ln>
            <a:noFill/>
          </a:ln>
        </p:spPr>
        <p:txBody>
          <a:bodyPr wrap="square" lIns="91425" tIns="91425" rIns="91425" bIns="91425" anchor="t" anchorCtr="0"/>
          <a:lstStyle>
            <a:lvl1pPr marL="0" marR="0" lvl="0" indent="152400" algn="l" rtl="0">
              <a:lnSpc>
                <a:spcPct val="90000"/>
              </a:lnSpc>
              <a:spcBef>
                <a:spcPts val="480"/>
              </a:spcBef>
              <a:spcAft>
                <a:spcPts val="0"/>
              </a:spcAft>
              <a:buClr>
                <a:schemeClr val="lt1"/>
              </a:buClr>
              <a:buSzPct val="100000"/>
              <a:buFont typeface="Arial"/>
              <a:buChar char="●"/>
              <a:defRPr sz="2400" b="1" i="0" u="none" strike="noStrike" cap="none">
                <a:solidFill>
                  <a:schemeClr val="lt1"/>
                </a:solidFill>
                <a:latin typeface="Arial"/>
                <a:ea typeface="Arial"/>
                <a:cs typeface="Arial"/>
                <a:sym typeface="Arial"/>
              </a:defRPr>
            </a:lvl1pPr>
            <a:lvl2pPr marL="403388" marR="0" lvl="1" indent="142712" algn="l" rtl="0">
              <a:lnSpc>
                <a:spcPct val="90000"/>
              </a:lnSpc>
              <a:spcBef>
                <a:spcPts val="60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672313" marR="0" lvl="2" indent="140487" algn="l" rtl="0">
              <a:lnSpc>
                <a:spcPct val="90000"/>
              </a:lnSpc>
              <a:spcBef>
                <a:spcPts val="60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3pPr>
            <a:lvl4pPr marL="941238" marR="0" lvl="3" indent="150962" algn="l" rtl="0">
              <a:lnSpc>
                <a:spcPct val="90000"/>
              </a:lnSpc>
              <a:spcBef>
                <a:spcPts val="60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4pPr>
            <a:lvl5pPr marL="1210163" marR="0" lvl="4" indent="148737" algn="l" rtl="0">
              <a:lnSpc>
                <a:spcPct val="90000"/>
              </a:lnSpc>
              <a:spcBef>
                <a:spcPts val="60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5pPr>
            <a:lvl6pPr marL="3017513" marR="0" lvl="5" indent="-14731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6pPr>
            <a:lvl7pPr marL="3566152" marR="0" lvl="6" indent="-13715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7pPr>
            <a:lvl8pPr marL="4114791" marR="0" lvl="7" indent="-139691"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8pPr>
            <a:lvl9pPr marL="4663432" marR="0" lvl="8" indent="-14223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9pPr>
          </a:lstStyle>
          <a:p>
            <a:endParaRPr/>
          </a:p>
        </p:txBody>
      </p:sp>
      <p:pic>
        <p:nvPicPr>
          <p:cNvPr id="153" name="Shape 153"/>
          <p:cNvPicPr preferRelativeResize="0"/>
          <p:nvPr/>
        </p:nvPicPr>
        <p:blipFill rotWithShape="1">
          <a:blip r:embed="rId3">
            <a:alphaModFix/>
          </a:blip>
          <a:srcRect/>
          <a:stretch/>
        </p:blipFill>
        <p:spPr>
          <a:xfrm>
            <a:off x="887995" y="1820073"/>
            <a:ext cx="657334" cy="43890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ank White">
    <p:spTree>
      <p:nvGrpSpPr>
        <p:cNvPr id="1" name="Shape 154"/>
        <p:cNvGrpSpPr/>
        <p:nvPr/>
      </p:nvGrpSpPr>
      <p:grpSpPr>
        <a:xfrm>
          <a:off x="0" y="0"/>
          <a:ext cx="0" cy="0"/>
          <a:chOff x="0" y="0"/>
          <a:chExt cx="0" cy="0"/>
        </a:xfrm>
      </p:grpSpPr>
      <p:pic>
        <p:nvPicPr>
          <p:cNvPr id="155" name="Shape 155"/>
          <p:cNvPicPr preferRelativeResize="0"/>
          <p:nvPr/>
        </p:nvPicPr>
        <p:blipFill rotWithShape="1">
          <a:blip r:embed="rId2">
            <a:alphaModFix/>
          </a:blip>
          <a:srcRect/>
          <a:stretch/>
        </p:blipFill>
        <p:spPr>
          <a:xfrm>
            <a:off x="12709928" y="385384"/>
            <a:ext cx="1573949" cy="54130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Blank Green">
    <p:bg>
      <p:bgPr>
        <a:solidFill>
          <a:schemeClr val="accent2"/>
        </a:solidFill>
        <a:effectLst/>
      </p:bgPr>
    </p:bg>
    <p:spTree>
      <p:nvGrpSpPr>
        <p:cNvPr id="1" name="Shape 156"/>
        <p:cNvGrpSpPr/>
        <p:nvPr/>
      </p:nvGrpSpPr>
      <p:grpSpPr>
        <a:xfrm>
          <a:off x="0" y="0"/>
          <a:ext cx="0" cy="0"/>
          <a:chOff x="0" y="0"/>
          <a:chExt cx="0" cy="0"/>
        </a:xfrm>
      </p:grpSpPr>
      <p:pic>
        <p:nvPicPr>
          <p:cNvPr id="157" name="Shape 157" descr="PPT_Heatmap_Transparent.png"/>
          <p:cNvPicPr preferRelativeResize="0"/>
          <p:nvPr/>
        </p:nvPicPr>
        <p:blipFill rotWithShape="1">
          <a:blip r:embed="rId2">
            <a:alphaModFix/>
          </a:blip>
          <a:srcRect/>
          <a:stretch/>
        </p:blipFill>
        <p:spPr>
          <a:xfrm>
            <a:off x="0" y="0"/>
            <a:ext cx="14630399" cy="8147303"/>
          </a:xfrm>
          <a:prstGeom prst="rect">
            <a:avLst/>
          </a:prstGeom>
          <a:noFill/>
          <a:ln>
            <a:noFill/>
          </a:ln>
        </p:spPr>
      </p:pic>
      <p:pic>
        <p:nvPicPr>
          <p:cNvPr id="158" name="Shape 158"/>
          <p:cNvPicPr preferRelativeResize="0"/>
          <p:nvPr/>
        </p:nvPicPr>
        <p:blipFill rotWithShape="1">
          <a:blip r:embed="rId3">
            <a:alphaModFix/>
          </a:blip>
          <a:srcRect/>
          <a:stretch/>
        </p:blipFill>
        <p:spPr>
          <a:xfrm>
            <a:off x="12709928" y="385384"/>
            <a:ext cx="1573949" cy="54130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Blank Orange">
    <p:bg>
      <p:bgPr>
        <a:solidFill>
          <a:schemeClr val="accent4"/>
        </a:solidFill>
        <a:effectLst/>
      </p:bgPr>
    </p:bg>
    <p:spTree>
      <p:nvGrpSpPr>
        <p:cNvPr id="1" name="Shape 159"/>
        <p:cNvGrpSpPr/>
        <p:nvPr/>
      </p:nvGrpSpPr>
      <p:grpSpPr>
        <a:xfrm>
          <a:off x="0" y="0"/>
          <a:ext cx="0" cy="0"/>
          <a:chOff x="0" y="0"/>
          <a:chExt cx="0" cy="0"/>
        </a:xfrm>
      </p:grpSpPr>
      <p:pic>
        <p:nvPicPr>
          <p:cNvPr id="160" name="Shape 160" descr="PPT_StackedBar_Transparent.png"/>
          <p:cNvPicPr preferRelativeResize="0"/>
          <p:nvPr/>
        </p:nvPicPr>
        <p:blipFill rotWithShape="1">
          <a:blip r:embed="rId2">
            <a:alphaModFix/>
          </a:blip>
          <a:srcRect/>
          <a:stretch/>
        </p:blipFill>
        <p:spPr>
          <a:xfrm>
            <a:off x="0" y="0"/>
            <a:ext cx="14630399" cy="8147303"/>
          </a:xfrm>
          <a:prstGeom prst="rect">
            <a:avLst/>
          </a:prstGeom>
          <a:noFill/>
          <a:ln>
            <a:noFill/>
          </a:ln>
        </p:spPr>
      </p:pic>
      <p:pic>
        <p:nvPicPr>
          <p:cNvPr id="161" name="Shape 161"/>
          <p:cNvPicPr preferRelativeResize="0"/>
          <p:nvPr/>
        </p:nvPicPr>
        <p:blipFill rotWithShape="1">
          <a:blip r:embed="rId3">
            <a:alphaModFix/>
          </a:blip>
          <a:srcRect/>
          <a:stretch/>
        </p:blipFill>
        <p:spPr>
          <a:xfrm>
            <a:off x="12709928" y="385384"/>
            <a:ext cx="1573949" cy="54130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lank Red">
    <p:bg>
      <p:bgPr>
        <a:solidFill>
          <a:schemeClr val="accent5"/>
        </a:solidFill>
        <a:effectLst/>
      </p:bgPr>
    </p:bg>
    <p:spTree>
      <p:nvGrpSpPr>
        <p:cNvPr id="1" name="Shape 162"/>
        <p:cNvGrpSpPr/>
        <p:nvPr/>
      </p:nvGrpSpPr>
      <p:grpSpPr>
        <a:xfrm>
          <a:off x="0" y="0"/>
          <a:ext cx="0" cy="0"/>
          <a:chOff x="0" y="0"/>
          <a:chExt cx="0" cy="0"/>
        </a:xfrm>
      </p:grpSpPr>
      <p:pic>
        <p:nvPicPr>
          <p:cNvPr id="163" name="Shape 163" descr="PPT_Gandt_Transparent.png"/>
          <p:cNvPicPr preferRelativeResize="0"/>
          <p:nvPr/>
        </p:nvPicPr>
        <p:blipFill rotWithShape="1">
          <a:blip r:embed="rId2">
            <a:alphaModFix amt="60000"/>
          </a:blip>
          <a:srcRect/>
          <a:stretch/>
        </p:blipFill>
        <p:spPr>
          <a:xfrm>
            <a:off x="0" y="0"/>
            <a:ext cx="14630399" cy="8147303"/>
          </a:xfrm>
          <a:prstGeom prst="rect">
            <a:avLst/>
          </a:prstGeom>
          <a:noFill/>
          <a:ln>
            <a:noFill/>
          </a:ln>
        </p:spPr>
      </p:pic>
      <p:pic>
        <p:nvPicPr>
          <p:cNvPr id="164" name="Shape 164"/>
          <p:cNvPicPr preferRelativeResize="0"/>
          <p:nvPr/>
        </p:nvPicPr>
        <p:blipFill rotWithShape="1">
          <a:blip r:embed="rId3">
            <a:alphaModFix/>
          </a:blip>
          <a:srcRect/>
          <a:stretch/>
        </p:blipFill>
        <p:spPr>
          <a:xfrm>
            <a:off x="12709928" y="385384"/>
            <a:ext cx="1573949" cy="5413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peaker Name-Red">
    <p:bg>
      <p:bgPr>
        <a:blipFill rotWithShape="1">
          <a:blip r:embed="rId2">
            <a:alphaModFix amt="49000"/>
          </a:blip>
          <a:stretch>
            <a:fillRect/>
          </a:stretch>
        </a:blipFill>
        <a:effectLst/>
      </p:bgPr>
    </p:bg>
    <p:spTree>
      <p:nvGrpSpPr>
        <p:cNvPr id="1" name="Shape 28"/>
        <p:cNvGrpSpPr/>
        <p:nvPr/>
      </p:nvGrpSpPr>
      <p:grpSpPr>
        <a:xfrm>
          <a:off x="0" y="0"/>
          <a:ext cx="0" cy="0"/>
          <a:chOff x="0" y="0"/>
          <a:chExt cx="0" cy="0"/>
        </a:xfrm>
      </p:grpSpPr>
      <p:pic>
        <p:nvPicPr>
          <p:cNvPr id="29" name="Shape 29"/>
          <p:cNvPicPr preferRelativeResize="0"/>
          <p:nvPr/>
        </p:nvPicPr>
        <p:blipFill rotWithShape="1">
          <a:blip r:embed="rId3">
            <a:alphaModFix/>
          </a:blip>
          <a:srcRect/>
          <a:stretch/>
        </p:blipFill>
        <p:spPr>
          <a:xfrm>
            <a:off x="1" y="1"/>
            <a:ext cx="14630399" cy="8229600"/>
          </a:xfrm>
          <a:prstGeom prst="rect">
            <a:avLst/>
          </a:prstGeom>
          <a:noFill/>
          <a:ln>
            <a:noFill/>
          </a:ln>
        </p:spPr>
      </p:pic>
      <p:sp>
        <p:nvSpPr>
          <p:cNvPr id="30" name="Shape 30"/>
          <p:cNvSpPr txBox="1">
            <a:spLocks noGrp="1"/>
          </p:cNvSpPr>
          <p:nvPr>
            <p:ph type="title"/>
          </p:nvPr>
        </p:nvSpPr>
        <p:spPr>
          <a:xfrm>
            <a:off x="865187" y="2500314"/>
            <a:ext cx="9682162" cy="2152649"/>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rgbClr val="FFFFFF"/>
              </a:buClr>
              <a:buFont typeface="Arial"/>
              <a:buNone/>
              <a:defRPr sz="6600" b="1" i="0" u="none" strike="noStrike" cap="none">
                <a:solidFill>
                  <a:srgbClr val="FFFFFF"/>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1" name="Shape 31"/>
          <p:cNvSpPr txBox="1">
            <a:spLocks noGrp="1"/>
          </p:cNvSpPr>
          <p:nvPr>
            <p:ph type="body" idx="1"/>
          </p:nvPr>
        </p:nvSpPr>
        <p:spPr>
          <a:xfrm>
            <a:off x="862862" y="4652962"/>
            <a:ext cx="9684486" cy="2170400"/>
          </a:xfrm>
          <a:prstGeom prst="rect">
            <a:avLst/>
          </a:prstGeom>
          <a:noFill/>
          <a:ln>
            <a:noFill/>
          </a:ln>
        </p:spPr>
        <p:txBody>
          <a:bodyPr wrap="square" lIns="91425" tIns="91425" rIns="91425" bIns="91425" anchor="t" anchorCtr="0"/>
          <a:lstStyle>
            <a:lvl1pPr marL="0" marR="0" lvl="0" indent="254000" algn="l" rtl="0">
              <a:lnSpc>
                <a:spcPct val="90000"/>
              </a:lnSpc>
              <a:spcBef>
                <a:spcPts val="0"/>
              </a:spcBef>
              <a:spcAft>
                <a:spcPts val="2400"/>
              </a:spcAft>
              <a:buClr>
                <a:srgbClr val="FFFFFF"/>
              </a:buClr>
              <a:buSzPct val="100000"/>
              <a:buFont typeface="Arial"/>
              <a:buChar char="●"/>
              <a:defRPr sz="4000" b="1" i="0" u="none" strike="noStrike" cap="none">
                <a:solidFill>
                  <a:srgbClr val="FFFFFF"/>
                </a:solidFill>
                <a:latin typeface="Arial"/>
                <a:ea typeface="Arial"/>
                <a:cs typeface="Arial"/>
                <a:sym typeface="Arial"/>
              </a:defRPr>
            </a:lvl1pPr>
            <a:lvl2pPr marL="403388" marR="0" lvl="1" indent="14271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672313" marR="0" lvl="2" indent="14048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941238" marR="0" lvl="3" indent="15096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1210163" marR="0" lvl="4" indent="14873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3017513" marR="0" lvl="5" indent="-14731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6pPr>
            <a:lvl7pPr marL="3566152" marR="0" lvl="6" indent="-13715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7pPr>
            <a:lvl8pPr marL="4114791" marR="0" lvl="7" indent="-139691"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8pPr>
            <a:lvl9pPr marL="4663432" marR="0" lvl="8" indent="-14223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body" idx="2"/>
          </p:nvPr>
        </p:nvSpPr>
        <p:spPr>
          <a:xfrm>
            <a:off x="865187" y="1447800"/>
            <a:ext cx="9682162" cy="523219"/>
          </a:xfrm>
          <a:prstGeom prst="rect">
            <a:avLst/>
          </a:prstGeom>
          <a:noFill/>
          <a:ln>
            <a:noFill/>
          </a:ln>
        </p:spPr>
        <p:txBody>
          <a:bodyPr wrap="square" lIns="91425" tIns="91425" rIns="91425" bIns="91425" anchor="t" anchorCtr="0"/>
          <a:lstStyle>
            <a:lvl1pPr marL="0" marR="0" lvl="0" indent="152400" algn="l" rtl="0">
              <a:lnSpc>
                <a:spcPct val="90000"/>
              </a:lnSpc>
              <a:spcBef>
                <a:spcPts val="480"/>
              </a:spcBef>
              <a:spcAft>
                <a:spcPts val="0"/>
              </a:spcAft>
              <a:buClr>
                <a:srgbClr val="FFFFFF"/>
              </a:buClr>
              <a:buSzPct val="100000"/>
              <a:buFont typeface="Arial"/>
              <a:buChar char="●"/>
              <a:defRPr sz="2400" b="1" i="0" u="none" strike="noStrike" cap="none">
                <a:solidFill>
                  <a:srgbClr val="FFFFFF"/>
                </a:solidFill>
                <a:latin typeface="Arial"/>
                <a:ea typeface="Arial"/>
                <a:cs typeface="Arial"/>
                <a:sym typeface="Arial"/>
              </a:defRPr>
            </a:lvl1pPr>
            <a:lvl2pPr marL="403388" marR="0" lvl="1" indent="14271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672313" marR="0" lvl="2" indent="14048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941238" marR="0" lvl="3" indent="15096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1210163" marR="0" lvl="4" indent="14873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3017513" marR="0" lvl="5" indent="-14731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6pPr>
            <a:lvl7pPr marL="3566152" marR="0" lvl="6" indent="-13715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7pPr>
            <a:lvl8pPr marL="4114791" marR="0" lvl="7" indent="-139691"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8pPr>
            <a:lvl9pPr marL="4663432" marR="0" lvl="8" indent="-14223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9pPr>
          </a:lstStyle>
          <a:p>
            <a:endParaRPr/>
          </a:p>
        </p:txBody>
      </p:sp>
      <p:pic>
        <p:nvPicPr>
          <p:cNvPr id="33" name="Shape 33"/>
          <p:cNvPicPr preferRelativeResize="0"/>
          <p:nvPr/>
        </p:nvPicPr>
        <p:blipFill rotWithShape="1">
          <a:blip r:embed="rId4">
            <a:alphaModFix/>
          </a:blip>
          <a:srcRect/>
          <a:stretch/>
        </p:blipFill>
        <p:spPr>
          <a:xfrm>
            <a:off x="12241007" y="385384"/>
            <a:ext cx="2040605" cy="701794"/>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6"/>
        </a:solidFill>
        <a:effectLst/>
      </p:bgPr>
    </p:bg>
    <p:spTree>
      <p:nvGrpSpPr>
        <p:cNvPr id="1" name="Shape 165"/>
        <p:cNvGrpSpPr/>
        <p:nvPr/>
      </p:nvGrpSpPr>
      <p:grpSpPr>
        <a:xfrm>
          <a:off x="0" y="0"/>
          <a:ext cx="0" cy="0"/>
          <a:chOff x="0" y="0"/>
          <a:chExt cx="0" cy="0"/>
        </a:xfrm>
      </p:grpSpPr>
      <p:pic>
        <p:nvPicPr>
          <p:cNvPr id="166" name="Shape 166" descr="PPT_Lines_Transparent.png"/>
          <p:cNvPicPr preferRelativeResize="0"/>
          <p:nvPr/>
        </p:nvPicPr>
        <p:blipFill rotWithShape="1">
          <a:blip r:embed="rId2">
            <a:alphaModFix amt="28000"/>
          </a:blip>
          <a:srcRect/>
          <a:stretch/>
        </p:blipFill>
        <p:spPr>
          <a:xfrm>
            <a:off x="0" y="0"/>
            <a:ext cx="14630399" cy="8147303"/>
          </a:xfrm>
          <a:prstGeom prst="rect">
            <a:avLst/>
          </a:prstGeom>
          <a:noFill/>
          <a:ln>
            <a:noFill/>
          </a:ln>
        </p:spPr>
      </p:pic>
      <p:pic>
        <p:nvPicPr>
          <p:cNvPr id="167" name="Shape 167"/>
          <p:cNvPicPr preferRelativeResize="0"/>
          <p:nvPr/>
        </p:nvPicPr>
        <p:blipFill rotWithShape="1">
          <a:blip r:embed="rId3">
            <a:alphaModFix/>
          </a:blip>
          <a:srcRect/>
          <a:stretch/>
        </p:blipFill>
        <p:spPr>
          <a:xfrm>
            <a:off x="12709928" y="385384"/>
            <a:ext cx="1573949" cy="54130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Full-Color Logo Bumper">
    <p:bg>
      <p:bgPr>
        <a:solidFill>
          <a:srgbClr val="FFFFFF"/>
        </a:solidFill>
        <a:effectLst/>
      </p:bgPr>
    </p:bg>
    <p:spTree>
      <p:nvGrpSpPr>
        <p:cNvPr id="1" name="Shape 168"/>
        <p:cNvGrpSpPr/>
        <p:nvPr/>
      </p:nvGrpSpPr>
      <p:grpSpPr>
        <a:xfrm>
          <a:off x="0" y="0"/>
          <a:ext cx="0" cy="0"/>
          <a:chOff x="0" y="0"/>
          <a:chExt cx="0" cy="0"/>
        </a:xfrm>
      </p:grpSpPr>
      <p:pic>
        <p:nvPicPr>
          <p:cNvPr id="169" name="Shape 169" descr="PPT_GradientGandtBlue.jpg"/>
          <p:cNvPicPr preferRelativeResize="0"/>
          <p:nvPr/>
        </p:nvPicPr>
        <p:blipFill rotWithShape="1">
          <a:blip r:embed="rId2">
            <a:alphaModFix/>
          </a:blip>
          <a:srcRect/>
          <a:stretch/>
        </p:blipFill>
        <p:spPr>
          <a:xfrm>
            <a:off x="0" y="0"/>
            <a:ext cx="14630399" cy="8147303"/>
          </a:xfrm>
          <a:prstGeom prst="rect">
            <a:avLst/>
          </a:prstGeom>
          <a:blipFill rotWithShape="1">
            <a:blip r:embed="rId3">
              <a:alphaModFix/>
            </a:blip>
            <a:stretch>
              <a:fillRect/>
            </a:stretch>
          </a:blipFill>
          <a:ln>
            <a:noFill/>
          </a:ln>
        </p:spPr>
      </p:pic>
      <p:sp>
        <p:nvSpPr>
          <p:cNvPr id="170" name="Shape 170"/>
          <p:cNvSpPr/>
          <p:nvPr/>
        </p:nvSpPr>
        <p:spPr>
          <a:xfrm>
            <a:off x="5407146" y="7544046"/>
            <a:ext cx="3816107" cy="307777"/>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rial"/>
                <a:ea typeface="Arial"/>
                <a:cs typeface="Arial"/>
                <a:sym typeface="Arial"/>
              </a:rPr>
              <a:t>© 2017 Tableau Software. All rights reserved. </a:t>
            </a:r>
          </a:p>
        </p:txBody>
      </p:sp>
      <p:pic>
        <p:nvPicPr>
          <p:cNvPr id="171" name="Shape 171"/>
          <p:cNvPicPr preferRelativeResize="0"/>
          <p:nvPr/>
        </p:nvPicPr>
        <p:blipFill rotWithShape="1">
          <a:blip r:embed="rId4">
            <a:alphaModFix/>
          </a:blip>
          <a:srcRect/>
          <a:stretch/>
        </p:blipFill>
        <p:spPr>
          <a:xfrm>
            <a:off x="1720039" y="1487891"/>
            <a:ext cx="10889067" cy="3744914"/>
          </a:xfrm>
          <a:prstGeom prst="rect">
            <a:avLst/>
          </a:prstGeom>
          <a:noFill/>
          <a:ln>
            <a:noFill/>
          </a:ln>
        </p:spPr>
      </p:pic>
      <p:sp>
        <p:nvSpPr>
          <p:cNvPr id="172" name="Shape 172"/>
          <p:cNvSpPr txBox="1"/>
          <p:nvPr/>
        </p:nvSpPr>
        <p:spPr>
          <a:xfrm>
            <a:off x="5239021" y="5913655"/>
            <a:ext cx="3897815" cy="1064906"/>
          </a:xfrm>
          <a:prstGeom prst="rect">
            <a:avLst/>
          </a:prstGeom>
          <a:noFill/>
          <a:ln>
            <a:noFill/>
          </a:ln>
          <a:effectLst>
            <a:outerShdw blurRad="50799" dist="38100" dir="2700000" algn="tl" rotWithShape="0">
              <a:srgbClr val="000000">
                <a:alpha val="40000"/>
              </a:srgbClr>
            </a:outerShdw>
          </a:effectLst>
        </p:spPr>
        <p:txBody>
          <a:bodyPr wrap="square" lIns="182875" tIns="146300" rIns="182875" bIns="1463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5000" b="1" i="0" u="none" strike="noStrike" cap="none">
                <a:solidFill>
                  <a:srgbClr val="FFFFFF"/>
                </a:solidFill>
                <a:latin typeface="Arial"/>
                <a:ea typeface="Arial"/>
                <a:cs typeface="Arial"/>
                <a:sym typeface="Arial"/>
              </a:rPr>
              <a:t># D a t a 1 7</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cSld name="Session Repeats-Red">
    <p:bg>
      <p:bgPr>
        <a:blipFill rotWithShape="1">
          <a:blip r:embed="rId2">
            <a:alphaModFix/>
          </a:blip>
          <a:stretch>
            <a:fillRect/>
          </a:stretch>
        </a:blipFill>
        <a:effectLst/>
      </p:bgPr>
    </p:bg>
    <p:spTree>
      <p:nvGrpSpPr>
        <p:cNvPr id="1" name="Shape 34"/>
        <p:cNvGrpSpPr/>
        <p:nvPr/>
      </p:nvGrpSpPr>
      <p:grpSpPr>
        <a:xfrm>
          <a:off x="0" y="0"/>
          <a:ext cx="0" cy="0"/>
          <a:chOff x="0" y="0"/>
          <a:chExt cx="0" cy="0"/>
        </a:xfrm>
      </p:grpSpPr>
      <p:sp>
        <p:nvSpPr>
          <p:cNvPr id="35" name="Shape 35"/>
          <p:cNvSpPr txBox="1">
            <a:spLocks noGrp="1"/>
          </p:cNvSpPr>
          <p:nvPr>
            <p:ph type="body" idx="1"/>
          </p:nvPr>
        </p:nvSpPr>
        <p:spPr>
          <a:xfrm>
            <a:off x="903287" y="914400"/>
            <a:ext cx="9682162" cy="523219"/>
          </a:xfrm>
          <a:prstGeom prst="rect">
            <a:avLst/>
          </a:prstGeom>
          <a:noFill/>
          <a:ln>
            <a:noFill/>
          </a:ln>
        </p:spPr>
        <p:txBody>
          <a:bodyPr wrap="square" lIns="91425" tIns="91425" rIns="91425" bIns="91425" anchor="t" anchorCtr="0"/>
          <a:lstStyle>
            <a:lvl1pPr marL="0" marR="0" lvl="0" indent="0" algn="l" rtl="0">
              <a:lnSpc>
                <a:spcPct val="90000"/>
              </a:lnSpc>
              <a:spcBef>
                <a:spcPts val="480"/>
              </a:spcBef>
              <a:spcAft>
                <a:spcPts val="0"/>
              </a:spcAft>
              <a:buClr>
                <a:srgbClr val="00BBC9"/>
              </a:buClr>
              <a:buFont typeface="Arial"/>
              <a:buNone/>
              <a:defRPr sz="2400" b="1" i="0" u="none" strike="noStrike" cap="none">
                <a:solidFill>
                  <a:srgbClr val="00BBC9"/>
                </a:solidFill>
                <a:latin typeface="Arial"/>
                <a:ea typeface="Arial"/>
                <a:cs typeface="Arial"/>
                <a:sym typeface="Arial"/>
              </a:defRPr>
            </a:lvl1pPr>
            <a:lvl2pPr marL="403388" marR="0" lvl="1" indent="-9687"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672313" marR="0" lvl="2" indent="-11912"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941238" marR="0" lvl="3" indent="-1437"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4pPr>
            <a:lvl5pPr marL="1210163" marR="0" lvl="4" indent="-3662"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5pPr>
            <a:lvl6pPr marL="3017513" marR="0" lvl="5" indent="-137597"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6pPr>
            <a:lvl7pPr marL="3566152" marR="0" lvl="6" indent="-127437"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7pPr>
            <a:lvl8pPr marL="4114791" marR="0" lvl="7" indent="-129976"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8pPr>
            <a:lvl9pPr marL="4663432" marR="0" lvl="8" indent="-132516"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body" idx="2"/>
          </p:nvPr>
        </p:nvSpPr>
        <p:spPr>
          <a:xfrm>
            <a:off x="866771" y="3921885"/>
            <a:ext cx="9684486" cy="1665513"/>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600"/>
              </a:spcAft>
              <a:buClr>
                <a:srgbClr val="00BBC9"/>
              </a:buClr>
              <a:buFont typeface="Arial"/>
              <a:buNone/>
              <a:defRPr sz="3600" b="1" i="0" u="none" strike="noStrike" cap="none">
                <a:solidFill>
                  <a:srgbClr val="00BBC9"/>
                </a:solidFill>
                <a:latin typeface="Arial"/>
                <a:ea typeface="Arial"/>
                <a:cs typeface="Arial"/>
                <a:sym typeface="Arial"/>
              </a:defRPr>
            </a:lvl1pPr>
            <a:lvl2pPr marL="403388" marR="0" lvl="1" indent="-9687"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672313" marR="0" lvl="2" indent="-11912"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941238" marR="0" lvl="3" indent="-1437"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4pPr>
            <a:lvl5pPr marL="1210163" marR="0" lvl="4" indent="-3662"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5pPr>
            <a:lvl6pPr marL="3017513" marR="0" lvl="5" indent="-137597"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6pPr>
            <a:lvl7pPr marL="3566152" marR="0" lvl="6" indent="-127437"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7pPr>
            <a:lvl8pPr marL="4114791" marR="0" lvl="7" indent="-129976"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8pPr>
            <a:lvl9pPr marL="4663432" marR="0" lvl="8" indent="-132516"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body" idx="3"/>
          </p:nvPr>
        </p:nvSpPr>
        <p:spPr>
          <a:xfrm>
            <a:off x="866771" y="2026598"/>
            <a:ext cx="9684486" cy="1665513"/>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600"/>
              </a:spcAft>
              <a:buClr>
                <a:srgbClr val="00BBC9"/>
              </a:buClr>
              <a:buFont typeface="Arial"/>
              <a:buNone/>
              <a:defRPr sz="3600" b="1" i="0" u="none" strike="noStrike" cap="none">
                <a:solidFill>
                  <a:srgbClr val="00BBC9"/>
                </a:solidFill>
                <a:latin typeface="Arial"/>
                <a:ea typeface="Arial"/>
                <a:cs typeface="Arial"/>
                <a:sym typeface="Arial"/>
              </a:defRPr>
            </a:lvl1pPr>
            <a:lvl2pPr marL="403388" marR="0" lvl="1" indent="-9687"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672313" marR="0" lvl="2" indent="-11912"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941238" marR="0" lvl="3" indent="-1437"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4pPr>
            <a:lvl5pPr marL="1210163" marR="0" lvl="4" indent="-3662"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5pPr>
            <a:lvl6pPr marL="3017513" marR="0" lvl="5" indent="-137597"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6pPr>
            <a:lvl7pPr marL="3566152" marR="0" lvl="6" indent="-127437"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7pPr>
            <a:lvl8pPr marL="4114791" marR="0" lvl="7" indent="-129976"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8pPr>
            <a:lvl9pPr marL="4663432" marR="0" lvl="8" indent="-132516"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9pPr>
          </a:lstStyle>
          <a:p>
            <a:endParaRPr/>
          </a:p>
        </p:txBody>
      </p:sp>
      <p:sp>
        <p:nvSpPr>
          <p:cNvPr id="38" name="Shape 38"/>
          <p:cNvSpPr txBox="1">
            <a:spLocks noGrp="1"/>
          </p:cNvSpPr>
          <p:nvPr>
            <p:ph type="body" idx="4"/>
          </p:nvPr>
        </p:nvSpPr>
        <p:spPr>
          <a:xfrm>
            <a:off x="866771" y="5768323"/>
            <a:ext cx="9684486" cy="1665513"/>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600"/>
              </a:spcAft>
              <a:buClr>
                <a:srgbClr val="00BBC9"/>
              </a:buClr>
              <a:buFont typeface="Arial"/>
              <a:buNone/>
              <a:defRPr sz="3600" b="1" i="0" u="none" strike="noStrike" cap="none">
                <a:solidFill>
                  <a:srgbClr val="00BBC9"/>
                </a:solidFill>
                <a:latin typeface="Arial"/>
                <a:ea typeface="Arial"/>
                <a:cs typeface="Arial"/>
                <a:sym typeface="Arial"/>
              </a:defRPr>
            </a:lvl1pPr>
            <a:lvl2pPr marL="403388" marR="0" lvl="1" indent="-9687"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672313" marR="0" lvl="2" indent="-11912"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941238" marR="0" lvl="3" indent="-1437"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4pPr>
            <a:lvl5pPr marL="1210163" marR="0" lvl="4" indent="-3662"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5pPr>
            <a:lvl6pPr marL="3017513" marR="0" lvl="5" indent="-137597"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6pPr>
            <a:lvl7pPr marL="3566152" marR="0" lvl="6" indent="-127437"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7pPr>
            <a:lvl8pPr marL="4114791" marR="0" lvl="7" indent="-129976"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8pPr>
            <a:lvl9pPr marL="4663432" marR="0" lvl="8" indent="-132516"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9pPr>
          </a:lstStyle>
          <a:p>
            <a:endParaRPr/>
          </a:p>
        </p:txBody>
      </p:sp>
      <p:pic>
        <p:nvPicPr>
          <p:cNvPr id="39" name="Shape 39"/>
          <p:cNvPicPr preferRelativeResize="0"/>
          <p:nvPr/>
        </p:nvPicPr>
        <p:blipFill rotWithShape="1">
          <a:blip r:embed="rId3">
            <a:alphaModFix/>
          </a:blip>
          <a:srcRect/>
          <a:stretch/>
        </p:blipFill>
        <p:spPr>
          <a:xfrm>
            <a:off x="12238525" y="388232"/>
            <a:ext cx="2070099" cy="711200"/>
          </a:xfrm>
          <a:prstGeom prst="rect">
            <a:avLst/>
          </a:prstGeom>
          <a:noFill/>
          <a:ln>
            <a:noFill/>
          </a:ln>
        </p:spPr>
      </p:pic>
    </p:spTree>
    <p:extLst>
      <p:ext uri="{BB962C8B-B14F-4D97-AF65-F5344CB8AC3E}">
        <p14:creationId xmlns:p14="http://schemas.microsoft.com/office/powerpoint/2010/main" val="79413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cSld name="Related Sessions-Purple">
    <p:bg>
      <p:bgPr>
        <a:blipFill rotWithShape="1">
          <a:blip r:embed="rId2">
            <a:alphaModFix/>
          </a:blip>
          <a:stretch>
            <a:fillRect/>
          </a:stretch>
        </a:blipFill>
        <a:effectLst/>
      </p:bgPr>
    </p:bg>
    <p:spTree>
      <p:nvGrpSpPr>
        <p:cNvPr id="1" name="Shape 40"/>
        <p:cNvGrpSpPr/>
        <p:nvPr/>
      </p:nvGrpSpPr>
      <p:grpSpPr>
        <a:xfrm>
          <a:off x="0" y="0"/>
          <a:ext cx="0" cy="0"/>
          <a:chOff x="0" y="0"/>
          <a:chExt cx="0" cy="0"/>
        </a:xfrm>
      </p:grpSpPr>
      <p:sp>
        <p:nvSpPr>
          <p:cNvPr id="41" name="Shape 41"/>
          <p:cNvSpPr txBox="1">
            <a:spLocks noGrp="1"/>
          </p:cNvSpPr>
          <p:nvPr>
            <p:ph type="body" idx="1"/>
          </p:nvPr>
        </p:nvSpPr>
        <p:spPr>
          <a:xfrm>
            <a:off x="903287" y="914400"/>
            <a:ext cx="9682162" cy="523219"/>
          </a:xfrm>
          <a:prstGeom prst="rect">
            <a:avLst/>
          </a:prstGeom>
          <a:noFill/>
          <a:ln>
            <a:noFill/>
          </a:ln>
        </p:spPr>
        <p:txBody>
          <a:bodyPr wrap="square" lIns="91425" tIns="91425" rIns="91425" bIns="91425" anchor="t" anchorCtr="0"/>
          <a:lstStyle>
            <a:lvl1pPr marL="0" marR="0" lvl="0" indent="0" algn="l" rtl="0">
              <a:lnSpc>
                <a:spcPct val="90000"/>
              </a:lnSpc>
              <a:spcBef>
                <a:spcPts val="480"/>
              </a:spcBef>
              <a:spcAft>
                <a:spcPts val="0"/>
              </a:spcAft>
              <a:buClr>
                <a:schemeClr val="accent5"/>
              </a:buClr>
              <a:buFont typeface="Arial"/>
              <a:buNone/>
              <a:defRPr sz="2400" b="1" i="0" u="none" strike="noStrike" cap="none">
                <a:solidFill>
                  <a:schemeClr val="accent5"/>
                </a:solidFill>
                <a:latin typeface="Arial"/>
                <a:ea typeface="Arial"/>
                <a:cs typeface="Arial"/>
                <a:sym typeface="Arial"/>
              </a:defRPr>
            </a:lvl1pPr>
            <a:lvl2pPr marL="403388" marR="0" lvl="1" indent="-9687"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672313" marR="0" lvl="2" indent="-11912"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941238" marR="0" lvl="3" indent="-1437"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4pPr>
            <a:lvl5pPr marL="1210163" marR="0" lvl="4" indent="-3662"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5pPr>
            <a:lvl6pPr marL="3017513" marR="0" lvl="5" indent="-137597"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6pPr>
            <a:lvl7pPr marL="3566152" marR="0" lvl="6" indent="-127437"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7pPr>
            <a:lvl8pPr marL="4114791" marR="0" lvl="7" indent="-129976"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8pPr>
            <a:lvl9pPr marL="4663432" marR="0" lvl="8" indent="-132516"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body" idx="2"/>
          </p:nvPr>
        </p:nvSpPr>
        <p:spPr>
          <a:xfrm>
            <a:off x="866771" y="3921885"/>
            <a:ext cx="9684486" cy="1665513"/>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600"/>
              </a:spcAft>
              <a:buClr>
                <a:srgbClr val="FFFFFF"/>
              </a:buClr>
              <a:buFont typeface="Arial"/>
              <a:buNone/>
              <a:defRPr sz="3600" b="1" i="0" u="none" strike="noStrike" cap="none">
                <a:solidFill>
                  <a:srgbClr val="FFFFFF"/>
                </a:solidFill>
                <a:latin typeface="Arial"/>
                <a:ea typeface="Arial"/>
                <a:cs typeface="Arial"/>
                <a:sym typeface="Arial"/>
              </a:defRPr>
            </a:lvl1pPr>
            <a:lvl2pPr marL="403388" marR="0" lvl="1" indent="-9687"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672313" marR="0" lvl="2" indent="-11912"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941238" marR="0" lvl="3" indent="-1437"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4pPr>
            <a:lvl5pPr marL="1210163" marR="0" lvl="4" indent="-3662"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5pPr>
            <a:lvl6pPr marL="3017513" marR="0" lvl="5" indent="-137597"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6pPr>
            <a:lvl7pPr marL="3566152" marR="0" lvl="6" indent="-127437"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7pPr>
            <a:lvl8pPr marL="4114791" marR="0" lvl="7" indent="-129976"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8pPr>
            <a:lvl9pPr marL="4663432" marR="0" lvl="8" indent="-132516"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body" idx="3"/>
          </p:nvPr>
        </p:nvSpPr>
        <p:spPr>
          <a:xfrm>
            <a:off x="866771" y="2026598"/>
            <a:ext cx="9684486" cy="1665513"/>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600"/>
              </a:spcAft>
              <a:buClr>
                <a:srgbClr val="FFFFFF"/>
              </a:buClr>
              <a:buFont typeface="Arial"/>
              <a:buNone/>
              <a:defRPr sz="3600" b="1" i="0" u="none" strike="noStrike" cap="none">
                <a:solidFill>
                  <a:srgbClr val="FFFFFF"/>
                </a:solidFill>
                <a:latin typeface="Arial"/>
                <a:ea typeface="Arial"/>
                <a:cs typeface="Arial"/>
                <a:sym typeface="Arial"/>
              </a:defRPr>
            </a:lvl1pPr>
            <a:lvl2pPr marL="403388" marR="0" lvl="1" indent="-9687"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672313" marR="0" lvl="2" indent="-11912"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941238" marR="0" lvl="3" indent="-1437"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4pPr>
            <a:lvl5pPr marL="1210163" marR="0" lvl="4" indent="-3662"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5pPr>
            <a:lvl6pPr marL="3017513" marR="0" lvl="5" indent="-137597"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6pPr>
            <a:lvl7pPr marL="3566152" marR="0" lvl="6" indent="-127437"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7pPr>
            <a:lvl8pPr marL="4114791" marR="0" lvl="7" indent="-129976"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8pPr>
            <a:lvl9pPr marL="4663432" marR="0" lvl="8" indent="-132516"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body" idx="4"/>
          </p:nvPr>
        </p:nvSpPr>
        <p:spPr>
          <a:xfrm>
            <a:off x="866771" y="5768323"/>
            <a:ext cx="9684486" cy="1665513"/>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600"/>
              </a:spcAft>
              <a:buClr>
                <a:srgbClr val="FFFFFF"/>
              </a:buClr>
              <a:buFont typeface="Arial"/>
              <a:buNone/>
              <a:defRPr sz="3600" b="1" i="0" u="none" strike="noStrike" cap="none">
                <a:solidFill>
                  <a:srgbClr val="FFFFFF"/>
                </a:solidFill>
                <a:latin typeface="Arial"/>
                <a:ea typeface="Arial"/>
                <a:cs typeface="Arial"/>
                <a:sym typeface="Arial"/>
              </a:defRPr>
            </a:lvl1pPr>
            <a:lvl2pPr marL="403388" marR="0" lvl="1" indent="-9687"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672313" marR="0" lvl="2" indent="-11912"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941238" marR="0" lvl="3" indent="-1437"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4pPr>
            <a:lvl5pPr marL="1210163" marR="0" lvl="4" indent="-3662"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5pPr>
            <a:lvl6pPr marL="3017513" marR="0" lvl="5" indent="-137597"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6pPr>
            <a:lvl7pPr marL="3566152" marR="0" lvl="6" indent="-127437"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7pPr>
            <a:lvl8pPr marL="4114791" marR="0" lvl="7" indent="-129976"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8pPr>
            <a:lvl9pPr marL="4663432" marR="0" lvl="8" indent="-132516" algn="l" rtl="0">
              <a:spcBef>
                <a:spcPts val="471"/>
              </a:spcBef>
              <a:buClr>
                <a:schemeClr val="dk1"/>
              </a:buClr>
              <a:buSzPct val="98041"/>
              <a:buFont typeface="Arial"/>
              <a:buChar char="•"/>
              <a:defRPr sz="2353" b="0" i="0" u="none" strike="noStrike" cap="none">
                <a:solidFill>
                  <a:schemeClr val="dk1"/>
                </a:solidFill>
                <a:latin typeface="Arial"/>
                <a:ea typeface="Arial"/>
                <a:cs typeface="Arial"/>
                <a:sym typeface="Arial"/>
              </a:defRPr>
            </a:lvl9pPr>
          </a:lstStyle>
          <a:p>
            <a:endParaRPr/>
          </a:p>
        </p:txBody>
      </p:sp>
      <p:pic>
        <p:nvPicPr>
          <p:cNvPr id="45" name="Shape 45"/>
          <p:cNvPicPr preferRelativeResize="0"/>
          <p:nvPr/>
        </p:nvPicPr>
        <p:blipFill rotWithShape="1">
          <a:blip r:embed="rId3">
            <a:alphaModFix/>
          </a:blip>
          <a:srcRect/>
          <a:stretch/>
        </p:blipFill>
        <p:spPr>
          <a:xfrm>
            <a:off x="12236000" y="388232"/>
            <a:ext cx="2070099" cy="711200"/>
          </a:xfrm>
          <a:prstGeom prst="rect">
            <a:avLst/>
          </a:prstGeom>
          <a:noFill/>
          <a:ln>
            <a:noFill/>
          </a:ln>
        </p:spPr>
      </p:pic>
    </p:spTree>
    <p:extLst>
      <p:ext uri="{BB962C8B-B14F-4D97-AF65-F5344CB8AC3E}">
        <p14:creationId xmlns:p14="http://schemas.microsoft.com/office/powerpoint/2010/main" val="41406200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ectionHeader_Blue1">
    <p:bg>
      <p:bgPr>
        <a:blipFill rotWithShape="1">
          <a:blip r:embed="rId2">
            <a:alphaModFix/>
          </a:blip>
          <a:stretch>
            <a:fillRect/>
          </a:stretch>
        </a:blipFill>
        <a:effectLst/>
      </p:bgPr>
    </p:bg>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640587" y="3444973"/>
            <a:ext cx="12908725" cy="137948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lt1"/>
              </a:buClr>
              <a:buFont typeface="Arial"/>
              <a:buNone/>
              <a:defRPr sz="8470" b="1"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SectionHeaderPurple2">
    <p:bg>
      <p:bgPr>
        <a:blipFill rotWithShape="1">
          <a:blip r:embed="rId2">
            <a:alphaModFix/>
          </a:blip>
          <a:stretch>
            <a:fillRect/>
          </a:stretch>
        </a:blipFill>
        <a:effectLst/>
      </p:bgPr>
    </p:bg>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640587" y="3444973"/>
            <a:ext cx="12908725" cy="137948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lt1"/>
              </a:buClr>
              <a:buFont typeface="Arial"/>
              <a:buNone/>
              <a:defRPr sz="8470" b="1"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181" name="Shape 181"/>
          <p:cNvPicPr preferRelativeResize="0"/>
          <p:nvPr/>
        </p:nvPicPr>
        <p:blipFill rotWithShape="1">
          <a:blip r:embed="rId3">
            <a:alphaModFix/>
          </a:blip>
          <a:srcRect/>
          <a:stretch/>
        </p:blipFill>
        <p:spPr>
          <a:xfrm>
            <a:off x="12241007" y="385384"/>
            <a:ext cx="2040605" cy="70179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ectionHeaderRed3">
    <p:bg>
      <p:bgPr>
        <a:blipFill rotWithShape="1">
          <a:blip r:embed="rId2">
            <a:alphaModFix/>
          </a:blip>
          <a:stretch>
            <a:fillRect/>
          </a:stretch>
        </a:blipFill>
        <a:effectLst/>
      </p:bgPr>
    </p:bg>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640587" y="3444973"/>
            <a:ext cx="12908725" cy="137948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lt1"/>
              </a:buClr>
              <a:buFont typeface="Arial"/>
              <a:buNone/>
              <a:defRPr sz="8470" b="1"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184" name="Shape 184"/>
          <p:cNvPicPr preferRelativeResize="0"/>
          <p:nvPr/>
        </p:nvPicPr>
        <p:blipFill rotWithShape="1">
          <a:blip r:embed="rId3">
            <a:alphaModFix/>
          </a:blip>
          <a:srcRect/>
          <a:stretch/>
        </p:blipFill>
        <p:spPr>
          <a:xfrm>
            <a:off x="12241007" y="385384"/>
            <a:ext cx="2040605" cy="70179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ntent Simpl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323087" y="347412"/>
            <a:ext cx="13987007" cy="1079596"/>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dk2"/>
              </a:buClr>
              <a:buFont typeface="Arial"/>
              <a:buNone/>
              <a:defRPr sz="5400" b="1" i="0" u="none" strike="noStrike" cap="none">
                <a:solidFill>
                  <a:schemeClr val="dk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6" name="Shape 36"/>
          <p:cNvSpPr txBox="1">
            <a:spLocks noGrp="1"/>
          </p:cNvSpPr>
          <p:nvPr>
            <p:ph type="body" idx="1"/>
          </p:nvPr>
        </p:nvSpPr>
        <p:spPr>
          <a:xfrm>
            <a:off x="323087" y="1427012"/>
            <a:ext cx="13984226" cy="2271390"/>
          </a:xfrm>
          <a:prstGeom prst="rect">
            <a:avLst/>
          </a:prstGeom>
          <a:noFill/>
          <a:ln>
            <a:noFill/>
          </a:ln>
        </p:spPr>
        <p:txBody>
          <a:bodyPr wrap="square" lIns="91425" tIns="91425" rIns="91425" bIns="91425" anchor="t" anchorCtr="0"/>
          <a:lstStyle>
            <a:lvl1pPr marL="0" marR="0" lvl="0" indent="203200" algn="l" rtl="0">
              <a:lnSpc>
                <a:spcPct val="90000"/>
              </a:lnSpc>
              <a:spcBef>
                <a:spcPts val="1200"/>
              </a:spcBef>
              <a:spcAft>
                <a:spcPts val="0"/>
              </a:spcAft>
              <a:buClr>
                <a:schemeClr val="dk1"/>
              </a:buClr>
              <a:buSzPct val="100000"/>
              <a:buFont typeface="Arial"/>
              <a:buChar char="●"/>
              <a:defRPr sz="3200" b="1" i="0" u="none" strike="noStrike" cap="none">
                <a:solidFill>
                  <a:schemeClr val="dk1"/>
                </a:solidFill>
                <a:latin typeface="Arial"/>
                <a:ea typeface="Arial"/>
                <a:cs typeface="Arial"/>
                <a:sym typeface="Arial"/>
              </a:defRPr>
            </a:lvl1pPr>
            <a:lvl2pPr marL="342900" marR="0" lvl="1" indent="-215900"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611825" marR="0" lvl="2" indent="-218125"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880750" marR="0" lvl="3" indent="-220350"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4pPr>
            <a:lvl5pPr marL="1149675" marR="0" lvl="4" indent="-222574" algn="l" rtl="0">
              <a:lnSpc>
                <a:spcPct val="90000"/>
              </a:lnSpc>
              <a:spcBef>
                <a:spcPts val="600"/>
              </a:spcBef>
              <a:spcAft>
                <a:spcPts val="0"/>
              </a:spcAft>
              <a:buClr>
                <a:schemeClr val="dk1"/>
              </a:buClr>
              <a:buFont typeface="Arial"/>
              <a:buNone/>
              <a:defRPr sz="2400" b="0" i="0" u="none" strike="noStrike" cap="none">
                <a:solidFill>
                  <a:schemeClr val="dk1"/>
                </a:solidFill>
                <a:latin typeface="Arial"/>
                <a:ea typeface="Arial"/>
                <a:cs typeface="Arial"/>
                <a:sym typeface="Arial"/>
              </a:defRPr>
            </a:lvl5pPr>
            <a:lvl6pPr marL="3017513" marR="0" lvl="5" indent="-14731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6pPr>
            <a:lvl7pPr marL="3566152" marR="0" lvl="6" indent="-13715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7pPr>
            <a:lvl8pPr marL="4114791" marR="0" lvl="7" indent="-139691"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8pPr>
            <a:lvl9pPr marL="4663432" marR="0" lvl="8" indent="-142232" algn="l" rtl="0">
              <a:lnSpc>
                <a:spcPct val="100000"/>
              </a:lnSpc>
              <a:spcBef>
                <a:spcPts val="471"/>
              </a:spcBef>
              <a:spcAft>
                <a:spcPts val="0"/>
              </a:spcAft>
              <a:buClr>
                <a:schemeClr val="dk1"/>
              </a:buClr>
              <a:buFont typeface="Arial"/>
              <a:buNone/>
              <a:defRPr sz="2353"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Blue">
    <p:bg>
      <p:bgPr>
        <a:solidFill>
          <a:srgbClr val="00BBC9"/>
        </a:solidFill>
        <a:effectLst/>
      </p:bgPr>
    </p:bg>
    <p:spTree>
      <p:nvGrpSpPr>
        <p:cNvPr id="1" name="Shape 37"/>
        <p:cNvGrpSpPr/>
        <p:nvPr/>
      </p:nvGrpSpPr>
      <p:grpSpPr>
        <a:xfrm>
          <a:off x="0" y="0"/>
          <a:ext cx="0" cy="0"/>
          <a:chOff x="0" y="0"/>
          <a:chExt cx="0" cy="0"/>
        </a:xfrm>
      </p:grpSpPr>
      <p:pic>
        <p:nvPicPr>
          <p:cNvPr id="38" name="Shape 38" descr="PPT_CircleLines_Transparent.png"/>
          <p:cNvPicPr preferRelativeResize="0"/>
          <p:nvPr/>
        </p:nvPicPr>
        <p:blipFill rotWithShape="1">
          <a:blip r:embed="rId2">
            <a:alphaModFix amt="68000"/>
          </a:blip>
          <a:srcRect/>
          <a:stretch/>
        </p:blipFill>
        <p:spPr>
          <a:xfrm>
            <a:off x="0" y="0"/>
            <a:ext cx="14630399" cy="8147303"/>
          </a:xfrm>
          <a:prstGeom prst="rect">
            <a:avLst/>
          </a:prstGeom>
          <a:noFill/>
          <a:ln>
            <a:noFill/>
          </a:ln>
        </p:spPr>
      </p:pic>
      <p:pic>
        <p:nvPicPr>
          <p:cNvPr id="39" name="Shape 39"/>
          <p:cNvPicPr preferRelativeResize="0"/>
          <p:nvPr/>
        </p:nvPicPr>
        <p:blipFill rotWithShape="1">
          <a:blip r:embed="rId3">
            <a:alphaModFix/>
          </a:blip>
          <a:srcRect/>
          <a:stretch/>
        </p:blipFill>
        <p:spPr>
          <a:xfrm>
            <a:off x="12709928" y="385384"/>
            <a:ext cx="1573949" cy="54130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Walkin_purple">
    <p:spTree>
      <p:nvGrpSpPr>
        <p:cNvPr id="1" name="Shape 40"/>
        <p:cNvGrpSpPr/>
        <p:nvPr/>
      </p:nvGrpSpPr>
      <p:grpSpPr>
        <a:xfrm>
          <a:off x="0" y="0"/>
          <a:ext cx="0" cy="0"/>
          <a:chOff x="0" y="0"/>
          <a:chExt cx="0" cy="0"/>
        </a:xfrm>
      </p:grpSpPr>
      <p:pic>
        <p:nvPicPr>
          <p:cNvPr id="41" name="Shape 41"/>
          <p:cNvPicPr preferRelativeResize="0"/>
          <p:nvPr/>
        </p:nvPicPr>
        <p:blipFill rotWithShape="1">
          <a:blip r:embed="rId2">
            <a:alphaModFix/>
          </a:blip>
          <a:srcRect/>
          <a:stretch/>
        </p:blipFill>
        <p:spPr>
          <a:xfrm>
            <a:off x="0" y="0"/>
            <a:ext cx="14630399" cy="8147303"/>
          </a:xfrm>
          <a:prstGeom prst="rect">
            <a:avLst/>
          </a:prstGeom>
          <a:noFill/>
          <a:ln>
            <a:noFill/>
          </a:ln>
        </p:spPr>
      </p:pic>
      <p:sp>
        <p:nvSpPr>
          <p:cNvPr id="42" name="Shape 42"/>
          <p:cNvSpPr/>
          <p:nvPr/>
        </p:nvSpPr>
        <p:spPr>
          <a:xfrm>
            <a:off x="323087" y="2493358"/>
            <a:ext cx="7529967" cy="3235235"/>
          </a:xfrm>
          <a:prstGeom prst="rect">
            <a:avLst/>
          </a:prstGeom>
          <a:noFill/>
          <a:ln>
            <a:noFill/>
          </a:ln>
        </p:spPr>
        <p:txBody>
          <a:bodyPr wrap="square" lIns="215125" tIns="172100" rIns="215125" bIns="172100" anchor="t" anchorCtr="0">
            <a:noAutofit/>
          </a:bodyPr>
          <a:lstStyle/>
          <a:p>
            <a:pPr marL="0" marR="0" lvl="0" indent="0" algn="ctr" rtl="0">
              <a:lnSpc>
                <a:spcPct val="90000"/>
              </a:lnSpc>
              <a:spcBef>
                <a:spcPts val="0"/>
              </a:spcBef>
              <a:spcAft>
                <a:spcPts val="0"/>
              </a:spcAft>
              <a:buClr>
                <a:srgbClr val="000000"/>
              </a:buClr>
              <a:buFont typeface="Arial"/>
              <a:buNone/>
            </a:pPr>
            <a:endParaRPr sz="2823" b="0" i="0" u="none" strike="noStrike" cap="none">
              <a:solidFill>
                <a:srgbClr val="FFFFFF"/>
              </a:solidFill>
              <a:latin typeface="Arial"/>
              <a:ea typeface="Arial"/>
              <a:cs typeface="Arial"/>
              <a:sym typeface="Arial"/>
            </a:endParaRPr>
          </a:p>
        </p:txBody>
      </p:sp>
      <p:pic>
        <p:nvPicPr>
          <p:cNvPr id="43" name="Shape 43"/>
          <p:cNvPicPr preferRelativeResize="0"/>
          <p:nvPr/>
        </p:nvPicPr>
        <p:blipFill rotWithShape="1">
          <a:blip r:embed="rId3">
            <a:alphaModFix/>
          </a:blip>
          <a:srcRect/>
          <a:stretch/>
        </p:blipFill>
        <p:spPr>
          <a:xfrm>
            <a:off x="1720039" y="1487891"/>
            <a:ext cx="10889067" cy="3744914"/>
          </a:xfrm>
          <a:prstGeom prst="rect">
            <a:avLst/>
          </a:prstGeom>
          <a:noFill/>
          <a:ln>
            <a:noFill/>
          </a:ln>
        </p:spPr>
      </p:pic>
      <p:sp>
        <p:nvSpPr>
          <p:cNvPr id="44" name="Shape 44"/>
          <p:cNvSpPr txBox="1"/>
          <p:nvPr/>
        </p:nvSpPr>
        <p:spPr>
          <a:xfrm>
            <a:off x="5239021" y="5913655"/>
            <a:ext cx="3897815" cy="1064906"/>
          </a:xfrm>
          <a:prstGeom prst="rect">
            <a:avLst/>
          </a:prstGeom>
          <a:noFill/>
          <a:ln>
            <a:noFill/>
          </a:ln>
          <a:effectLst>
            <a:outerShdw blurRad="50799" dist="38100" dir="2700000" algn="tl" rotWithShape="0">
              <a:srgbClr val="000000">
                <a:alpha val="40000"/>
              </a:srgbClr>
            </a:outerShdw>
          </a:effectLst>
        </p:spPr>
        <p:txBody>
          <a:bodyPr wrap="square" lIns="182875" tIns="146300" rIns="182875" bIns="1463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5000" b="1" i="0" u="none" strike="noStrike" cap="none">
                <a:solidFill>
                  <a:srgbClr val="FFFFFF"/>
                </a:solidFill>
                <a:latin typeface="Arial"/>
                <a:ea typeface="Arial"/>
                <a:cs typeface="Arial"/>
                <a:sym typeface="Arial"/>
              </a:rPr>
              <a:t># D a t a 1 7</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Walkin_Red">
    <p:spTree>
      <p:nvGrpSpPr>
        <p:cNvPr id="1" name="Shape 45"/>
        <p:cNvGrpSpPr/>
        <p:nvPr/>
      </p:nvGrpSpPr>
      <p:grpSpPr>
        <a:xfrm>
          <a:off x="0" y="0"/>
          <a:ext cx="0" cy="0"/>
          <a:chOff x="0" y="0"/>
          <a:chExt cx="0" cy="0"/>
        </a:xfrm>
      </p:grpSpPr>
      <p:pic>
        <p:nvPicPr>
          <p:cNvPr id="46" name="Shape 46"/>
          <p:cNvPicPr preferRelativeResize="0"/>
          <p:nvPr/>
        </p:nvPicPr>
        <p:blipFill rotWithShape="1">
          <a:blip r:embed="rId2">
            <a:alphaModFix/>
          </a:blip>
          <a:srcRect/>
          <a:stretch/>
        </p:blipFill>
        <p:spPr>
          <a:xfrm>
            <a:off x="0" y="0"/>
            <a:ext cx="14630399" cy="8147303"/>
          </a:xfrm>
          <a:prstGeom prst="rect">
            <a:avLst/>
          </a:prstGeom>
          <a:noFill/>
          <a:ln>
            <a:noFill/>
          </a:ln>
        </p:spPr>
      </p:pic>
      <p:sp>
        <p:nvSpPr>
          <p:cNvPr id="47" name="Shape 47"/>
          <p:cNvSpPr/>
          <p:nvPr/>
        </p:nvSpPr>
        <p:spPr>
          <a:xfrm>
            <a:off x="323087" y="2493358"/>
            <a:ext cx="7529967" cy="3235235"/>
          </a:xfrm>
          <a:prstGeom prst="rect">
            <a:avLst/>
          </a:prstGeom>
          <a:noFill/>
          <a:ln>
            <a:noFill/>
          </a:ln>
        </p:spPr>
        <p:txBody>
          <a:bodyPr wrap="square" lIns="215125" tIns="172100" rIns="215125" bIns="172100" anchor="t" anchorCtr="0">
            <a:noAutofit/>
          </a:bodyPr>
          <a:lstStyle/>
          <a:p>
            <a:pPr marL="0" marR="0" lvl="0" indent="0" algn="ctr" rtl="0">
              <a:lnSpc>
                <a:spcPct val="90000"/>
              </a:lnSpc>
              <a:spcBef>
                <a:spcPts val="0"/>
              </a:spcBef>
              <a:spcAft>
                <a:spcPts val="0"/>
              </a:spcAft>
              <a:buClr>
                <a:srgbClr val="000000"/>
              </a:buClr>
              <a:buFont typeface="Arial"/>
              <a:buNone/>
            </a:pPr>
            <a:endParaRPr sz="2823" b="0" i="0" u="none" strike="noStrike" cap="none">
              <a:solidFill>
                <a:srgbClr val="FFFFFF"/>
              </a:solidFill>
              <a:latin typeface="Arial"/>
              <a:ea typeface="Arial"/>
              <a:cs typeface="Arial"/>
              <a:sym typeface="Arial"/>
            </a:endParaRPr>
          </a:p>
        </p:txBody>
      </p:sp>
      <p:pic>
        <p:nvPicPr>
          <p:cNvPr id="48" name="Shape 48"/>
          <p:cNvPicPr preferRelativeResize="0"/>
          <p:nvPr/>
        </p:nvPicPr>
        <p:blipFill rotWithShape="1">
          <a:blip r:embed="rId3">
            <a:alphaModFix/>
          </a:blip>
          <a:srcRect/>
          <a:stretch/>
        </p:blipFill>
        <p:spPr>
          <a:xfrm>
            <a:off x="1720039" y="1487891"/>
            <a:ext cx="10889067" cy="3744914"/>
          </a:xfrm>
          <a:prstGeom prst="rect">
            <a:avLst/>
          </a:prstGeom>
          <a:noFill/>
          <a:ln>
            <a:noFill/>
          </a:ln>
        </p:spPr>
      </p:pic>
      <p:sp>
        <p:nvSpPr>
          <p:cNvPr id="49" name="Shape 49"/>
          <p:cNvSpPr txBox="1"/>
          <p:nvPr/>
        </p:nvSpPr>
        <p:spPr>
          <a:xfrm>
            <a:off x="5239021" y="5913655"/>
            <a:ext cx="3897815" cy="1064906"/>
          </a:xfrm>
          <a:prstGeom prst="rect">
            <a:avLst/>
          </a:prstGeom>
          <a:noFill/>
          <a:ln>
            <a:noFill/>
          </a:ln>
          <a:effectLst>
            <a:outerShdw blurRad="50799" dist="38100" dir="2700000" algn="tl" rotWithShape="0">
              <a:srgbClr val="000000">
                <a:alpha val="40000"/>
              </a:srgbClr>
            </a:outerShdw>
          </a:effectLst>
        </p:spPr>
        <p:txBody>
          <a:bodyPr wrap="square" lIns="182875" tIns="146300" rIns="182875" bIns="1463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5000" b="1" i="0" u="none" strike="noStrike" cap="none">
                <a:solidFill>
                  <a:srgbClr val="FFFFFF"/>
                </a:solidFill>
                <a:latin typeface="Arial"/>
                <a:ea typeface="Arial"/>
                <a:cs typeface="Arial"/>
                <a:sym typeface="Arial"/>
              </a:rPr>
              <a:t># D a t a 1 7</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Walkin_Green">
    <p:spTree>
      <p:nvGrpSpPr>
        <p:cNvPr id="1" name="Shape 50"/>
        <p:cNvGrpSpPr/>
        <p:nvPr/>
      </p:nvGrpSpPr>
      <p:grpSpPr>
        <a:xfrm>
          <a:off x="0" y="0"/>
          <a:ext cx="0" cy="0"/>
          <a:chOff x="0" y="0"/>
          <a:chExt cx="0" cy="0"/>
        </a:xfrm>
      </p:grpSpPr>
      <p:pic>
        <p:nvPicPr>
          <p:cNvPr id="51" name="Shape 51"/>
          <p:cNvPicPr preferRelativeResize="0"/>
          <p:nvPr/>
        </p:nvPicPr>
        <p:blipFill rotWithShape="1">
          <a:blip r:embed="rId2">
            <a:alphaModFix/>
          </a:blip>
          <a:srcRect/>
          <a:stretch/>
        </p:blipFill>
        <p:spPr>
          <a:xfrm>
            <a:off x="0" y="0"/>
            <a:ext cx="14630399" cy="8147303"/>
          </a:xfrm>
          <a:prstGeom prst="rect">
            <a:avLst/>
          </a:prstGeom>
          <a:noFill/>
          <a:ln>
            <a:noFill/>
          </a:ln>
        </p:spPr>
      </p:pic>
      <p:sp>
        <p:nvSpPr>
          <p:cNvPr id="52" name="Shape 52"/>
          <p:cNvSpPr/>
          <p:nvPr/>
        </p:nvSpPr>
        <p:spPr>
          <a:xfrm>
            <a:off x="323087" y="2493358"/>
            <a:ext cx="7529967" cy="3235235"/>
          </a:xfrm>
          <a:prstGeom prst="rect">
            <a:avLst/>
          </a:prstGeom>
          <a:noFill/>
          <a:ln>
            <a:noFill/>
          </a:ln>
        </p:spPr>
        <p:txBody>
          <a:bodyPr wrap="square" lIns="215125" tIns="172100" rIns="215125" bIns="172100" anchor="t" anchorCtr="0">
            <a:noAutofit/>
          </a:bodyPr>
          <a:lstStyle/>
          <a:p>
            <a:pPr marL="0" marR="0" lvl="0" indent="0" algn="ctr" rtl="0">
              <a:lnSpc>
                <a:spcPct val="90000"/>
              </a:lnSpc>
              <a:spcBef>
                <a:spcPts val="0"/>
              </a:spcBef>
              <a:spcAft>
                <a:spcPts val="0"/>
              </a:spcAft>
              <a:buClr>
                <a:srgbClr val="000000"/>
              </a:buClr>
              <a:buFont typeface="Arial"/>
              <a:buNone/>
            </a:pPr>
            <a:endParaRPr sz="2823" b="0" i="0" u="none" strike="noStrike" cap="none">
              <a:solidFill>
                <a:srgbClr val="FFFFFF"/>
              </a:solidFill>
              <a:latin typeface="Arial"/>
              <a:ea typeface="Arial"/>
              <a:cs typeface="Arial"/>
              <a:sym typeface="Arial"/>
            </a:endParaRPr>
          </a:p>
        </p:txBody>
      </p:sp>
      <p:pic>
        <p:nvPicPr>
          <p:cNvPr id="53" name="Shape 53"/>
          <p:cNvPicPr preferRelativeResize="0"/>
          <p:nvPr/>
        </p:nvPicPr>
        <p:blipFill rotWithShape="1">
          <a:blip r:embed="rId3">
            <a:alphaModFix/>
          </a:blip>
          <a:srcRect/>
          <a:stretch/>
        </p:blipFill>
        <p:spPr>
          <a:xfrm>
            <a:off x="1720039" y="1487891"/>
            <a:ext cx="10889067" cy="3744914"/>
          </a:xfrm>
          <a:prstGeom prst="rect">
            <a:avLst/>
          </a:prstGeom>
          <a:noFill/>
          <a:ln>
            <a:noFill/>
          </a:ln>
        </p:spPr>
      </p:pic>
      <p:sp>
        <p:nvSpPr>
          <p:cNvPr id="54" name="Shape 54"/>
          <p:cNvSpPr txBox="1"/>
          <p:nvPr/>
        </p:nvSpPr>
        <p:spPr>
          <a:xfrm>
            <a:off x="5239021" y="5913655"/>
            <a:ext cx="3897815" cy="1064906"/>
          </a:xfrm>
          <a:prstGeom prst="rect">
            <a:avLst/>
          </a:prstGeom>
          <a:noFill/>
          <a:ln>
            <a:noFill/>
          </a:ln>
          <a:effectLst>
            <a:outerShdw blurRad="50799" dist="38100" dir="2700000" algn="tl" rotWithShape="0">
              <a:srgbClr val="000000">
                <a:alpha val="40000"/>
              </a:srgbClr>
            </a:outerShdw>
          </a:effectLst>
        </p:spPr>
        <p:txBody>
          <a:bodyPr wrap="square" lIns="182875" tIns="146300" rIns="182875" bIns="1463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5000" b="1" i="0" u="none" strike="noStrike" cap="none">
                <a:solidFill>
                  <a:srgbClr val="FFFFFF"/>
                </a:solidFill>
                <a:latin typeface="Arial"/>
                <a:ea typeface="Arial"/>
                <a:cs typeface="Arial"/>
                <a:sym typeface="Arial"/>
              </a:rPr>
              <a:t># D a t a 1 7</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23087" y="347412"/>
            <a:ext cx="13987007" cy="1079596"/>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dk2"/>
              </a:buClr>
              <a:buFont typeface="Arial"/>
              <a:buNone/>
              <a:defRPr sz="5400" b="1" i="0" u="none" strike="noStrike" cap="none">
                <a:solidFill>
                  <a:schemeClr val="dk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1" name="Shape 11"/>
          <p:cNvSpPr txBox="1">
            <a:spLocks noGrp="1"/>
          </p:cNvSpPr>
          <p:nvPr>
            <p:ph type="body" idx="1"/>
          </p:nvPr>
        </p:nvSpPr>
        <p:spPr>
          <a:xfrm>
            <a:off x="323087" y="1427015"/>
            <a:ext cx="13984225" cy="2271390"/>
          </a:xfrm>
          <a:prstGeom prst="rect">
            <a:avLst/>
          </a:prstGeom>
          <a:noFill/>
          <a:ln>
            <a:noFill/>
          </a:ln>
        </p:spPr>
        <p:txBody>
          <a:bodyPr wrap="square" lIns="91425" tIns="91425" rIns="91425" bIns="91425" anchor="t" anchorCtr="0"/>
          <a:lstStyle>
            <a:lvl1pPr marL="0" marR="0" lvl="0" indent="203200" algn="l" rtl="0">
              <a:lnSpc>
                <a:spcPct val="90000"/>
              </a:lnSpc>
              <a:spcBef>
                <a:spcPts val="640"/>
              </a:spcBef>
              <a:spcAft>
                <a:spcPts val="0"/>
              </a:spcAft>
              <a:buClr>
                <a:schemeClr val="dk1"/>
              </a:buClr>
              <a:buSzPct val="100000"/>
              <a:buFont typeface="Arial"/>
              <a:buChar char="●"/>
              <a:defRPr sz="3200" b="1" i="0" u="none" strike="noStrike" cap="none">
                <a:solidFill>
                  <a:schemeClr val="dk1"/>
                </a:solidFill>
                <a:latin typeface="Arial"/>
                <a:ea typeface="Arial"/>
                <a:cs typeface="Arial"/>
                <a:sym typeface="Arial"/>
              </a:defRPr>
            </a:lvl1pPr>
            <a:lvl2pPr marL="403388" marR="0" lvl="1" indent="14271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672313" marR="0" lvl="2" indent="14048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941238" marR="0" lvl="3" indent="150962"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1210163" marR="0" lvl="4" indent="148737" algn="l" rtl="0">
              <a:lnSpc>
                <a:spcPct val="90000"/>
              </a:lnSpc>
              <a:spcBef>
                <a:spcPts val="60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3017513" marR="0" lvl="5" indent="-147312" algn="l" rtl="0">
              <a:lnSpc>
                <a:spcPct val="100000"/>
              </a:lnSpc>
              <a:spcBef>
                <a:spcPts val="471"/>
              </a:spcBef>
              <a:spcAft>
                <a:spcPts val="0"/>
              </a:spcAft>
              <a:buClr>
                <a:schemeClr val="dk1"/>
              </a:buClr>
              <a:buFont typeface="Arial"/>
              <a:buChar char="■"/>
              <a:defRPr sz="2353" b="0" i="0" u="none" strike="noStrike" cap="none">
                <a:solidFill>
                  <a:schemeClr val="dk1"/>
                </a:solidFill>
                <a:latin typeface="Arial"/>
                <a:ea typeface="Arial"/>
                <a:cs typeface="Arial"/>
                <a:sym typeface="Arial"/>
              </a:defRPr>
            </a:lvl6pPr>
            <a:lvl7pPr marL="3566152" marR="0" lvl="6" indent="-137152" algn="l" rtl="0">
              <a:lnSpc>
                <a:spcPct val="100000"/>
              </a:lnSpc>
              <a:spcBef>
                <a:spcPts val="471"/>
              </a:spcBef>
              <a:spcAft>
                <a:spcPts val="0"/>
              </a:spcAft>
              <a:buClr>
                <a:schemeClr val="dk1"/>
              </a:buClr>
              <a:buFont typeface="Arial"/>
              <a:buChar char="●"/>
              <a:defRPr sz="2353" b="0" i="0" u="none" strike="noStrike" cap="none">
                <a:solidFill>
                  <a:schemeClr val="dk1"/>
                </a:solidFill>
                <a:latin typeface="Arial"/>
                <a:ea typeface="Arial"/>
                <a:cs typeface="Arial"/>
                <a:sym typeface="Arial"/>
              </a:defRPr>
            </a:lvl7pPr>
            <a:lvl8pPr marL="4114791" marR="0" lvl="7" indent="-139691" algn="l" rtl="0">
              <a:lnSpc>
                <a:spcPct val="100000"/>
              </a:lnSpc>
              <a:spcBef>
                <a:spcPts val="471"/>
              </a:spcBef>
              <a:spcAft>
                <a:spcPts val="0"/>
              </a:spcAft>
              <a:buClr>
                <a:schemeClr val="dk1"/>
              </a:buClr>
              <a:buFont typeface="Arial"/>
              <a:buChar char="○"/>
              <a:defRPr sz="2353" b="0" i="0" u="none" strike="noStrike" cap="none">
                <a:solidFill>
                  <a:schemeClr val="dk1"/>
                </a:solidFill>
                <a:latin typeface="Arial"/>
                <a:ea typeface="Arial"/>
                <a:cs typeface="Arial"/>
                <a:sym typeface="Arial"/>
              </a:defRPr>
            </a:lvl8pPr>
            <a:lvl9pPr marL="4663432" marR="0" lvl="8" indent="-142232" algn="l" rtl="0">
              <a:lnSpc>
                <a:spcPct val="100000"/>
              </a:lnSpc>
              <a:spcBef>
                <a:spcPts val="471"/>
              </a:spcBef>
              <a:spcAft>
                <a:spcPts val="0"/>
              </a:spcAft>
              <a:buClr>
                <a:schemeClr val="dk1"/>
              </a:buClr>
              <a:buFont typeface="Arial"/>
              <a:buChar char="■"/>
              <a:defRPr sz="2353" b="0" i="0" u="none" strike="noStrike" cap="none">
                <a:solidFill>
                  <a:schemeClr val="dk1"/>
                </a:solidFill>
                <a:latin typeface="Arial"/>
                <a:ea typeface="Arial"/>
                <a:cs typeface="Arial"/>
                <a:sym typeface="Arial"/>
              </a:defRPr>
            </a:lvl9pPr>
          </a:lstStyle>
          <a:p>
            <a:endParaRPr/>
          </a:p>
        </p:txBody>
      </p:sp>
      <p:pic>
        <p:nvPicPr>
          <p:cNvPr id="12" name="Shape 12"/>
          <p:cNvPicPr preferRelativeResize="0"/>
          <p:nvPr/>
        </p:nvPicPr>
        <p:blipFill rotWithShape="1">
          <a:blip r:embed="rId45">
            <a:alphaModFix/>
          </a:blip>
          <a:srcRect/>
          <a:stretch/>
        </p:blipFill>
        <p:spPr>
          <a:xfrm>
            <a:off x="12885510" y="347476"/>
            <a:ext cx="1464126" cy="5035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94" r:id="rId42"/>
    <p:sldLayoutId id="2147483695"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23087" y="347412"/>
            <a:ext cx="13987007" cy="1079596"/>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lt2"/>
              </a:buClr>
              <a:buFont typeface="Arial"/>
              <a:buNone/>
              <a:defRPr sz="5400" b="1" i="0" u="none" strike="noStrike" cap="none">
                <a:solidFill>
                  <a:schemeClr val="lt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75" name="Shape 175"/>
          <p:cNvSpPr txBox="1">
            <a:spLocks noGrp="1"/>
          </p:cNvSpPr>
          <p:nvPr>
            <p:ph type="body" idx="1"/>
          </p:nvPr>
        </p:nvSpPr>
        <p:spPr>
          <a:xfrm>
            <a:off x="323087" y="1427015"/>
            <a:ext cx="13984225" cy="2271390"/>
          </a:xfrm>
          <a:prstGeom prst="rect">
            <a:avLst/>
          </a:prstGeom>
          <a:noFill/>
          <a:ln>
            <a:noFill/>
          </a:ln>
        </p:spPr>
        <p:txBody>
          <a:bodyPr wrap="square" lIns="91425" tIns="91425" rIns="91425" bIns="91425" anchor="t" anchorCtr="0"/>
          <a:lstStyle>
            <a:lvl1pPr marL="0" marR="0" lvl="0" indent="203200" algn="l" rtl="0">
              <a:lnSpc>
                <a:spcPct val="90000"/>
              </a:lnSpc>
              <a:spcBef>
                <a:spcPts val="640"/>
              </a:spcBef>
              <a:spcAft>
                <a:spcPts val="0"/>
              </a:spcAft>
              <a:buClr>
                <a:schemeClr val="lt1"/>
              </a:buClr>
              <a:buSzPct val="100000"/>
              <a:buFont typeface="Arial"/>
              <a:buChar char="●"/>
              <a:defRPr sz="3200" b="1" i="0" u="none" strike="noStrike" cap="none">
                <a:solidFill>
                  <a:schemeClr val="lt1"/>
                </a:solidFill>
                <a:latin typeface="Arial"/>
                <a:ea typeface="Arial"/>
                <a:cs typeface="Arial"/>
                <a:sym typeface="Arial"/>
              </a:defRPr>
            </a:lvl1pPr>
            <a:lvl2pPr marL="403388" marR="0" lvl="1" indent="142712" algn="l" rtl="0">
              <a:lnSpc>
                <a:spcPct val="90000"/>
              </a:lnSpc>
              <a:spcBef>
                <a:spcPts val="60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672313" marR="0" lvl="2" indent="140487" algn="l" rtl="0">
              <a:lnSpc>
                <a:spcPct val="90000"/>
              </a:lnSpc>
              <a:spcBef>
                <a:spcPts val="60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3pPr>
            <a:lvl4pPr marL="941238" marR="0" lvl="3" indent="150962" algn="l" rtl="0">
              <a:lnSpc>
                <a:spcPct val="90000"/>
              </a:lnSpc>
              <a:spcBef>
                <a:spcPts val="60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4pPr>
            <a:lvl5pPr marL="1210163" marR="0" lvl="4" indent="148737" algn="l" rtl="0">
              <a:lnSpc>
                <a:spcPct val="90000"/>
              </a:lnSpc>
              <a:spcBef>
                <a:spcPts val="60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5pPr>
            <a:lvl6pPr marL="3017513" marR="0" lvl="5" indent="-147312" algn="l" rtl="0">
              <a:lnSpc>
                <a:spcPct val="100000"/>
              </a:lnSpc>
              <a:spcBef>
                <a:spcPts val="471"/>
              </a:spcBef>
              <a:spcAft>
                <a:spcPts val="0"/>
              </a:spcAft>
              <a:buClr>
                <a:schemeClr val="lt1"/>
              </a:buClr>
              <a:buFont typeface="Arial"/>
              <a:buChar char="■"/>
              <a:defRPr sz="2353" b="0" i="0" u="none" strike="noStrike" cap="none">
                <a:solidFill>
                  <a:schemeClr val="lt1"/>
                </a:solidFill>
                <a:latin typeface="Arial"/>
                <a:ea typeface="Arial"/>
                <a:cs typeface="Arial"/>
                <a:sym typeface="Arial"/>
              </a:defRPr>
            </a:lvl6pPr>
            <a:lvl7pPr marL="3566152" marR="0" lvl="6" indent="-137152" algn="l" rtl="0">
              <a:lnSpc>
                <a:spcPct val="100000"/>
              </a:lnSpc>
              <a:spcBef>
                <a:spcPts val="471"/>
              </a:spcBef>
              <a:spcAft>
                <a:spcPts val="0"/>
              </a:spcAft>
              <a:buClr>
                <a:schemeClr val="lt1"/>
              </a:buClr>
              <a:buFont typeface="Arial"/>
              <a:buChar char="●"/>
              <a:defRPr sz="2353" b="0" i="0" u="none" strike="noStrike" cap="none">
                <a:solidFill>
                  <a:schemeClr val="lt1"/>
                </a:solidFill>
                <a:latin typeface="Arial"/>
                <a:ea typeface="Arial"/>
                <a:cs typeface="Arial"/>
                <a:sym typeface="Arial"/>
              </a:defRPr>
            </a:lvl7pPr>
            <a:lvl8pPr marL="4114791" marR="0" lvl="7" indent="-139691" algn="l" rtl="0">
              <a:lnSpc>
                <a:spcPct val="100000"/>
              </a:lnSpc>
              <a:spcBef>
                <a:spcPts val="471"/>
              </a:spcBef>
              <a:spcAft>
                <a:spcPts val="0"/>
              </a:spcAft>
              <a:buClr>
                <a:schemeClr val="lt1"/>
              </a:buClr>
              <a:buFont typeface="Arial"/>
              <a:buChar char="○"/>
              <a:defRPr sz="2353" b="0" i="0" u="none" strike="noStrike" cap="none">
                <a:solidFill>
                  <a:schemeClr val="lt1"/>
                </a:solidFill>
                <a:latin typeface="Arial"/>
                <a:ea typeface="Arial"/>
                <a:cs typeface="Arial"/>
                <a:sym typeface="Arial"/>
              </a:defRPr>
            </a:lvl8pPr>
            <a:lvl9pPr marL="4663432" marR="0" lvl="8" indent="-142232" algn="l" rtl="0">
              <a:lnSpc>
                <a:spcPct val="100000"/>
              </a:lnSpc>
              <a:spcBef>
                <a:spcPts val="471"/>
              </a:spcBef>
              <a:spcAft>
                <a:spcPts val="0"/>
              </a:spcAft>
              <a:buClr>
                <a:schemeClr val="lt1"/>
              </a:buClr>
              <a:buFont typeface="Arial"/>
              <a:buChar char="■"/>
              <a:defRPr sz="2353" b="0" i="0" u="none" strike="noStrike" cap="none">
                <a:solidFill>
                  <a:schemeClr val="lt1"/>
                </a:solidFill>
                <a:latin typeface="Arial"/>
                <a:ea typeface="Arial"/>
                <a:cs typeface="Arial"/>
                <a:sym typeface="Arial"/>
              </a:defRPr>
            </a:lvl9pPr>
          </a:lstStyle>
          <a:p>
            <a:endParaRPr/>
          </a:p>
        </p:txBody>
      </p:sp>
      <p:pic>
        <p:nvPicPr>
          <p:cNvPr id="176" name="Shape 176"/>
          <p:cNvPicPr preferRelativeResize="0"/>
          <p:nvPr/>
        </p:nvPicPr>
        <p:blipFill rotWithShape="1">
          <a:blip r:embed="rId5">
            <a:alphaModFix/>
          </a:blip>
          <a:srcRect/>
          <a:stretch/>
        </p:blipFill>
        <p:spPr>
          <a:xfrm>
            <a:off x="12885510" y="347476"/>
            <a:ext cx="1464126" cy="5035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comments" Target="../comments/comment3.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mailto:rbowes@tableau.com" TargetMode="External"/><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mailto:meljaafari@tableau.com" TargetMode="External"/><Relationship Id="rId5" Type="http://schemas.microsoft.com/office/2007/relationships/hdphoto" Target="../media/hdphoto1.wdp"/><Relationship Id="rId4" Type="http://schemas.openxmlformats.org/officeDocument/2006/relationships/image" Target="../media/image43.png"/><Relationship Id="rId9" Type="http://schemas.openxmlformats.org/officeDocument/2006/relationships/image" Target="../media/image46.png"/></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comments" Target="../comments/comment5.xm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comments" Target="../comments/commen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4.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3.xml"/></Relationships>
</file>

<file path=ppt/slides/_rels/slide6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Advanced Analytics</a:t>
            </a:r>
          </a:p>
        </p:txBody>
      </p:sp>
      <p:pic>
        <p:nvPicPr>
          <p:cNvPr id="242" name="Shape 242"/>
          <p:cNvPicPr preferRelativeResize="0"/>
          <p:nvPr/>
        </p:nvPicPr>
        <p:blipFill rotWithShape="1">
          <a:blip r:embed="rId3">
            <a:alphaModFix/>
          </a:blip>
          <a:srcRect/>
          <a:stretch/>
        </p:blipFill>
        <p:spPr>
          <a:xfrm>
            <a:off x="2095925" y="1427125"/>
            <a:ext cx="10355629" cy="6541057"/>
          </a:xfrm>
          <a:prstGeom prst="rect">
            <a:avLst/>
          </a:prstGeom>
          <a:noFill/>
          <a:ln>
            <a:noFill/>
          </a:ln>
        </p:spPr>
      </p:pic>
      <p:sp>
        <p:nvSpPr>
          <p:cNvPr id="243" name="Shape 243"/>
          <p:cNvSpPr/>
          <p:nvPr/>
        </p:nvSpPr>
        <p:spPr>
          <a:xfrm>
            <a:off x="7793450" y="2149475"/>
            <a:ext cx="206100" cy="278700"/>
          </a:xfrm>
          <a:prstGeom prst="rect">
            <a:avLst/>
          </a:prstGeom>
          <a:solidFill>
            <a:srgbClr val="FFFFFF"/>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6" name="Shape 246"/>
          <p:cNvSpPr/>
          <p:nvPr/>
        </p:nvSpPr>
        <p:spPr>
          <a:xfrm>
            <a:off x="6508700" y="2004025"/>
            <a:ext cx="4072200" cy="3163200"/>
          </a:xfrm>
          <a:prstGeom prst="roundRect">
            <a:avLst>
              <a:gd name="adj" fmla="val 16667"/>
            </a:avLst>
          </a:prstGeom>
          <a:noFill/>
          <a:ln w="76200"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44057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23087" y="347412"/>
            <a:ext cx="13986900" cy="1079700"/>
          </a:xfrm>
          <a:prstGeom prst="rect">
            <a:avLst/>
          </a:prstGeom>
        </p:spPr>
        <p:txBody>
          <a:bodyPr wrap="square" lIns="91425" tIns="91425" rIns="91425" bIns="91425" anchor="t" anchorCtr="0">
            <a:noAutofit/>
          </a:bodyPr>
          <a:lstStyle/>
          <a:p>
            <a:pPr lvl="0">
              <a:spcBef>
                <a:spcPts val="0"/>
              </a:spcBef>
              <a:buNone/>
            </a:pPr>
            <a:r>
              <a:rPr lang="en-US"/>
              <a:t>Why Python?</a:t>
            </a:r>
          </a:p>
        </p:txBody>
      </p:sp>
      <p:pic>
        <p:nvPicPr>
          <p:cNvPr id="253" name="Shape 253"/>
          <p:cNvPicPr preferRelativeResize="0"/>
          <p:nvPr/>
        </p:nvPicPr>
        <p:blipFill>
          <a:blip r:embed="rId3">
            <a:alphaModFix/>
          </a:blip>
          <a:stretch>
            <a:fillRect/>
          </a:stretch>
        </p:blipFill>
        <p:spPr>
          <a:xfrm>
            <a:off x="3443200" y="1324899"/>
            <a:ext cx="7399925" cy="6428074"/>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graphicFrame>
        <p:nvGraphicFramePr>
          <p:cNvPr id="259" name="Shape 259"/>
          <p:cNvGraphicFramePr/>
          <p:nvPr/>
        </p:nvGraphicFramePr>
        <p:xfrm>
          <a:off x="951699" y="1593050"/>
          <a:ext cx="5969800" cy="6037000"/>
        </p:xfrm>
        <a:graphic>
          <a:graphicData uri="http://schemas.openxmlformats.org/drawingml/2006/table">
            <a:tbl>
              <a:tblPr firstRow="1" bandRow="1">
                <a:noFill/>
                <a:tableStyleId>{03F3BBA6-FA67-4683-8E89-6AF20D94A1C6}</a:tableStyleId>
              </a:tblPr>
              <a:tblGrid>
                <a:gridCol w="5969800">
                  <a:extLst>
                    <a:ext uri="{9D8B030D-6E8A-4147-A177-3AD203B41FA5}">
                      <a16:colId xmlns:a16="http://schemas.microsoft.com/office/drawing/2014/main" val="20000"/>
                    </a:ext>
                  </a:extLst>
                </a:gridCol>
              </a:tblGrid>
              <a:tr h="1433200">
                <a:tc>
                  <a:txBody>
                    <a:bodyPr/>
                    <a:lstStyle/>
                    <a:p>
                      <a:pPr marL="0" marR="0" lvl="0" indent="0" algn="ctr" rtl="0">
                        <a:lnSpc>
                          <a:spcPct val="100000"/>
                        </a:lnSpc>
                        <a:spcBef>
                          <a:spcPts val="0"/>
                        </a:spcBef>
                        <a:spcAft>
                          <a:spcPts val="0"/>
                        </a:spcAft>
                        <a:buClr>
                          <a:srgbClr val="000000"/>
                        </a:buClr>
                        <a:buSzPct val="25000"/>
                        <a:buFont typeface="Arial"/>
                        <a:buNone/>
                      </a:pPr>
                      <a:endParaRPr sz="4800" u="none" strike="noStrike" cap="none" dirty="0"/>
                    </a:p>
                  </a:txBody>
                  <a:tcPr marL="91450" marR="91450" marT="45725" marB="45725"/>
                </a:tc>
                <a:extLst>
                  <a:ext uri="{0D108BD9-81ED-4DB2-BD59-A6C34878D82A}">
                    <a16:rowId xmlns:a16="http://schemas.microsoft.com/office/drawing/2014/main" val="10000"/>
                  </a:ext>
                </a:extLst>
              </a:tr>
              <a:tr h="1616175">
                <a:tc>
                  <a:txBody>
                    <a:bodyPr/>
                    <a:lstStyle/>
                    <a:p>
                      <a:pPr marL="0" marR="0" lvl="0" indent="0" algn="ctr" rtl="0">
                        <a:lnSpc>
                          <a:spcPct val="100000"/>
                        </a:lnSpc>
                        <a:spcBef>
                          <a:spcPts val="0"/>
                        </a:spcBef>
                        <a:spcAft>
                          <a:spcPts val="0"/>
                        </a:spcAft>
                        <a:buClr>
                          <a:srgbClr val="000000"/>
                        </a:buClr>
                        <a:buSzPct val="25000"/>
                        <a:buFont typeface="Arial"/>
                        <a:buNone/>
                      </a:pPr>
                      <a:r>
                        <a:rPr lang="en-US" sz="3600" u="none" strike="noStrike" cap="none"/>
                        <a:t>Statistics and Machine Learning</a:t>
                      </a:r>
                    </a:p>
                    <a:p>
                      <a:pPr marL="0" marR="0" lvl="0" indent="0" algn="ctr" rtl="0">
                        <a:lnSpc>
                          <a:spcPct val="100000"/>
                        </a:lnSpc>
                        <a:spcBef>
                          <a:spcPts val="0"/>
                        </a:spcBef>
                        <a:spcAft>
                          <a:spcPts val="0"/>
                        </a:spcAft>
                        <a:buClr>
                          <a:srgbClr val="000000"/>
                        </a:buClr>
                        <a:buSzPct val="25000"/>
                        <a:buFont typeface="Arial"/>
                        <a:buNone/>
                      </a:pPr>
                      <a:endParaRPr sz="1400" u="none" strike="noStrike" cap="none"/>
                    </a:p>
                  </a:txBody>
                  <a:tcPr marL="91450" marR="91450" marT="45725" marB="45725"/>
                </a:tc>
                <a:extLst>
                  <a:ext uri="{0D108BD9-81ED-4DB2-BD59-A6C34878D82A}">
                    <a16:rowId xmlns:a16="http://schemas.microsoft.com/office/drawing/2014/main" val="10001"/>
                  </a:ext>
                </a:extLst>
              </a:tr>
              <a:tr h="1616175">
                <a:tc>
                  <a:txBody>
                    <a:bodyPr/>
                    <a:lstStyle/>
                    <a:p>
                      <a:pPr marL="0" marR="0" lvl="0" indent="0" algn="ctr" rtl="0">
                        <a:lnSpc>
                          <a:spcPct val="100000"/>
                        </a:lnSpc>
                        <a:spcBef>
                          <a:spcPts val="0"/>
                        </a:spcBef>
                        <a:spcAft>
                          <a:spcPts val="0"/>
                        </a:spcAft>
                        <a:buClr>
                          <a:srgbClr val="000000"/>
                        </a:buClr>
                        <a:buSzPct val="25000"/>
                        <a:buFont typeface="Arial"/>
                        <a:buNone/>
                      </a:pPr>
                      <a:r>
                        <a:rPr lang="en-US" sz="3600" u="none" strike="noStrike" cap="none"/>
                        <a:t>Productionize Predictive modeling</a:t>
                      </a:r>
                    </a:p>
                    <a:p>
                      <a:pPr marL="0" marR="0" lvl="0" indent="0" algn="ctr" rtl="0">
                        <a:lnSpc>
                          <a:spcPct val="100000"/>
                        </a:lnSpc>
                        <a:spcBef>
                          <a:spcPts val="0"/>
                        </a:spcBef>
                        <a:spcAft>
                          <a:spcPts val="0"/>
                        </a:spcAft>
                        <a:buClr>
                          <a:srgbClr val="000000"/>
                        </a:buClr>
                        <a:buSzPct val="25000"/>
                        <a:buFont typeface="Arial"/>
                        <a:buNone/>
                      </a:pPr>
                      <a:endParaRPr sz="1400" u="none" strike="noStrike" cap="none"/>
                    </a:p>
                  </a:txBody>
                  <a:tcPr marL="91450" marR="91450" marT="45725" marB="45725"/>
                </a:tc>
                <a:extLst>
                  <a:ext uri="{0D108BD9-81ED-4DB2-BD59-A6C34878D82A}">
                    <a16:rowId xmlns:a16="http://schemas.microsoft.com/office/drawing/2014/main" val="10002"/>
                  </a:ext>
                </a:extLst>
              </a:tr>
              <a:tr h="1371450">
                <a:tc>
                  <a:txBody>
                    <a:bodyPr/>
                    <a:lstStyle/>
                    <a:p>
                      <a:pPr marL="0" marR="0" lvl="0" indent="0" algn="ctr" rtl="0">
                        <a:lnSpc>
                          <a:spcPct val="100000"/>
                        </a:lnSpc>
                        <a:spcBef>
                          <a:spcPts val="0"/>
                        </a:spcBef>
                        <a:spcAft>
                          <a:spcPts val="0"/>
                        </a:spcAft>
                        <a:buClr>
                          <a:srgbClr val="000000"/>
                        </a:buClr>
                        <a:buSzPct val="25000"/>
                        <a:buFont typeface="Arial"/>
                        <a:buNone/>
                      </a:pPr>
                      <a:r>
                        <a:rPr lang="en-US" sz="3600" u="none" strike="noStrike" cap="none" dirty="0"/>
                        <a:t>More expressive power</a:t>
                      </a:r>
                    </a:p>
                    <a:p>
                      <a:pPr marL="0" marR="0" lvl="0" indent="0" algn="ctr" rtl="0">
                        <a:lnSpc>
                          <a:spcPct val="100000"/>
                        </a:lnSpc>
                        <a:spcBef>
                          <a:spcPts val="0"/>
                        </a:spcBef>
                        <a:spcAft>
                          <a:spcPts val="0"/>
                        </a:spcAft>
                        <a:buClr>
                          <a:srgbClr val="000000"/>
                        </a:buClr>
                        <a:buSzPct val="25000"/>
                        <a:buFont typeface="Arial"/>
                        <a:buNone/>
                      </a:pPr>
                      <a:endParaRPr sz="1400" u="none" strike="noStrike" cap="none" dirty="0"/>
                    </a:p>
                  </a:txBody>
                  <a:tcPr marL="91450" marR="91450" marT="45725" marB="45725"/>
                </a:tc>
                <a:extLst>
                  <a:ext uri="{0D108BD9-81ED-4DB2-BD59-A6C34878D82A}">
                    <a16:rowId xmlns:a16="http://schemas.microsoft.com/office/drawing/2014/main" val="10003"/>
                  </a:ext>
                </a:extLst>
              </a:tr>
            </a:tbl>
          </a:graphicData>
        </a:graphic>
      </p:graphicFrame>
      <p:graphicFrame>
        <p:nvGraphicFramePr>
          <p:cNvPr id="260" name="Shape 260"/>
          <p:cNvGraphicFramePr/>
          <p:nvPr/>
        </p:nvGraphicFramePr>
        <p:xfrm>
          <a:off x="7200900" y="1628950"/>
          <a:ext cx="6057900" cy="5929220"/>
        </p:xfrm>
        <a:graphic>
          <a:graphicData uri="http://schemas.openxmlformats.org/drawingml/2006/table">
            <a:tbl>
              <a:tblPr firstRow="1" bandRow="1">
                <a:noFill/>
                <a:tableStyleId>{7FEBEBF7-1070-4D90-9F2B-14E47566BB2D}</a:tableStyleId>
              </a:tblPr>
              <a:tblGrid>
                <a:gridCol w="6057900">
                  <a:extLst>
                    <a:ext uri="{9D8B030D-6E8A-4147-A177-3AD203B41FA5}">
                      <a16:colId xmlns:a16="http://schemas.microsoft.com/office/drawing/2014/main" val="20000"/>
                    </a:ext>
                  </a:extLst>
                </a:gridCol>
              </a:tblGrid>
              <a:tr h="1402625">
                <a:tc>
                  <a:txBody>
                    <a:bodyPr/>
                    <a:lstStyle/>
                    <a:p>
                      <a:pPr marL="0" marR="0" lvl="0" indent="0" algn="ctr" rtl="0">
                        <a:lnSpc>
                          <a:spcPct val="100000"/>
                        </a:lnSpc>
                        <a:spcBef>
                          <a:spcPts val="0"/>
                        </a:spcBef>
                        <a:spcAft>
                          <a:spcPts val="0"/>
                        </a:spcAft>
                        <a:buClr>
                          <a:srgbClr val="000000"/>
                        </a:buClr>
                        <a:buSzPct val="25000"/>
                        <a:buFont typeface="Arial"/>
                        <a:buNone/>
                      </a:pPr>
                      <a:endParaRPr sz="4800" u="none" strike="noStrike" cap="none"/>
                    </a:p>
                  </a:txBody>
                  <a:tcPr marL="91450" marR="91450" marT="45725" marB="45725"/>
                </a:tc>
                <a:extLst>
                  <a:ext uri="{0D108BD9-81ED-4DB2-BD59-A6C34878D82A}">
                    <a16:rowId xmlns:a16="http://schemas.microsoft.com/office/drawing/2014/main" val="10000"/>
                  </a:ext>
                </a:extLst>
              </a:tr>
              <a:tr h="1642275">
                <a:tc>
                  <a:txBody>
                    <a:bodyPr/>
                    <a:lstStyle/>
                    <a:p>
                      <a:pPr marL="0" marR="0" lvl="0" indent="0" algn="ctr" rtl="0">
                        <a:lnSpc>
                          <a:spcPct val="100000"/>
                        </a:lnSpc>
                        <a:spcBef>
                          <a:spcPts val="0"/>
                        </a:spcBef>
                        <a:spcAft>
                          <a:spcPts val="0"/>
                        </a:spcAft>
                        <a:buClr>
                          <a:srgbClr val="000000"/>
                        </a:buClr>
                        <a:buSzPct val="25000"/>
                        <a:buFont typeface="Arial"/>
                        <a:buNone/>
                      </a:pPr>
                      <a:endParaRPr sz="3600" u="none" strike="noStrike" cap="none" dirty="0"/>
                    </a:p>
                    <a:p>
                      <a:pPr marL="0" marR="0" lvl="0" indent="0" algn="ctr" rtl="0">
                        <a:lnSpc>
                          <a:spcPct val="100000"/>
                        </a:lnSpc>
                        <a:spcBef>
                          <a:spcPts val="0"/>
                        </a:spcBef>
                        <a:spcAft>
                          <a:spcPts val="0"/>
                        </a:spcAft>
                        <a:buClr>
                          <a:srgbClr val="000000"/>
                        </a:buClr>
                        <a:buSzPct val="25000"/>
                        <a:buFont typeface="Arial"/>
                        <a:buNone/>
                      </a:pPr>
                      <a:r>
                        <a:rPr lang="en-US" sz="3600" u="none" strike="noStrike" cap="none" dirty="0"/>
                        <a:t>Data connectivity</a:t>
                      </a:r>
                    </a:p>
                    <a:p>
                      <a:pPr marL="0" marR="0" lvl="0" indent="0" algn="ctr" rtl="0">
                        <a:lnSpc>
                          <a:spcPct val="100000"/>
                        </a:lnSpc>
                        <a:spcBef>
                          <a:spcPts val="0"/>
                        </a:spcBef>
                        <a:spcAft>
                          <a:spcPts val="0"/>
                        </a:spcAft>
                        <a:buClr>
                          <a:srgbClr val="000000"/>
                        </a:buClr>
                        <a:buSzPct val="25000"/>
                        <a:buFont typeface="Arial"/>
                        <a:buNone/>
                      </a:pPr>
                      <a:endParaRPr sz="3600" u="none" strike="noStrike" cap="none" dirty="0"/>
                    </a:p>
                  </a:txBody>
                  <a:tcPr marL="91450" marR="91450" marT="45725" marB="45725"/>
                </a:tc>
                <a:extLst>
                  <a:ext uri="{0D108BD9-81ED-4DB2-BD59-A6C34878D82A}">
                    <a16:rowId xmlns:a16="http://schemas.microsoft.com/office/drawing/2014/main" val="10001"/>
                  </a:ext>
                </a:extLst>
              </a:tr>
              <a:tr h="1527000">
                <a:tc>
                  <a:txBody>
                    <a:bodyPr/>
                    <a:lstStyle/>
                    <a:p>
                      <a:pPr marL="0" marR="0" lvl="0" indent="0" algn="ctr" rtl="0">
                        <a:lnSpc>
                          <a:spcPct val="100000"/>
                        </a:lnSpc>
                        <a:spcBef>
                          <a:spcPts val="0"/>
                        </a:spcBef>
                        <a:spcAft>
                          <a:spcPts val="0"/>
                        </a:spcAft>
                        <a:buClr>
                          <a:srgbClr val="000000"/>
                        </a:buClr>
                        <a:buSzPct val="25000"/>
                        <a:buFont typeface="Arial"/>
                        <a:buNone/>
                      </a:pPr>
                      <a:r>
                        <a:rPr lang="en-US" sz="3600" u="none" strike="noStrike" cap="none"/>
                        <a:t>Explore at the speed of thought</a:t>
                      </a:r>
                    </a:p>
                    <a:p>
                      <a:pPr marL="0" marR="0" lvl="0" indent="0" algn="ctr" rtl="0">
                        <a:lnSpc>
                          <a:spcPct val="100000"/>
                        </a:lnSpc>
                        <a:spcBef>
                          <a:spcPts val="0"/>
                        </a:spcBef>
                        <a:spcAft>
                          <a:spcPts val="0"/>
                        </a:spcAft>
                        <a:buClr>
                          <a:srgbClr val="000000"/>
                        </a:buClr>
                        <a:buSzPct val="25000"/>
                        <a:buFont typeface="Arial"/>
                        <a:buNone/>
                      </a:pPr>
                      <a:endParaRPr sz="1400" u="none" strike="noStrike" cap="none"/>
                    </a:p>
                  </a:txBody>
                  <a:tcPr marL="91450" marR="91450" marT="45725" marB="45725"/>
                </a:tc>
                <a:extLst>
                  <a:ext uri="{0D108BD9-81ED-4DB2-BD59-A6C34878D82A}">
                    <a16:rowId xmlns:a16="http://schemas.microsoft.com/office/drawing/2014/main" val="10002"/>
                  </a:ext>
                </a:extLst>
              </a:tr>
              <a:tr h="1262225">
                <a:tc>
                  <a:txBody>
                    <a:bodyPr/>
                    <a:lstStyle/>
                    <a:p>
                      <a:pPr marL="0" marR="0" lvl="0" indent="0" algn="ctr" rtl="0">
                        <a:lnSpc>
                          <a:spcPct val="100000"/>
                        </a:lnSpc>
                        <a:spcBef>
                          <a:spcPts val="0"/>
                        </a:spcBef>
                        <a:spcAft>
                          <a:spcPts val="0"/>
                        </a:spcAft>
                        <a:buClr>
                          <a:srgbClr val="000000"/>
                        </a:buClr>
                        <a:buSzPct val="25000"/>
                        <a:buFont typeface="Arial"/>
                        <a:buNone/>
                      </a:pPr>
                      <a:r>
                        <a:rPr lang="en-US" sz="3600" u="none" strike="noStrike" cap="none" dirty="0"/>
                        <a:t>Interactive Storytelling</a:t>
                      </a:r>
                    </a:p>
                    <a:p>
                      <a:pPr marL="0" marR="0" lvl="0" indent="0" algn="ctr" rtl="0">
                        <a:lnSpc>
                          <a:spcPct val="100000"/>
                        </a:lnSpc>
                        <a:spcBef>
                          <a:spcPts val="0"/>
                        </a:spcBef>
                        <a:spcAft>
                          <a:spcPts val="0"/>
                        </a:spcAft>
                        <a:buClr>
                          <a:srgbClr val="000000"/>
                        </a:buClr>
                        <a:buSzPct val="25000"/>
                        <a:buFont typeface="Arial"/>
                        <a:buNone/>
                      </a:pPr>
                      <a:endParaRPr sz="1400" u="none" strike="noStrike" cap="none" dirty="0"/>
                    </a:p>
                  </a:txBody>
                  <a:tcPr marL="91450" marR="91450" marT="45725" marB="45725"/>
                </a:tc>
                <a:extLst>
                  <a:ext uri="{0D108BD9-81ED-4DB2-BD59-A6C34878D82A}">
                    <a16:rowId xmlns:a16="http://schemas.microsoft.com/office/drawing/2014/main" val="10003"/>
                  </a:ext>
                </a:extLst>
              </a:tr>
            </a:tbl>
          </a:graphicData>
        </a:graphic>
      </p:graphicFrame>
      <p:pic>
        <p:nvPicPr>
          <p:cNvPr id="261" name="Shape 261" descr="Image result for python logo transparent"/>
          <p:cNvPicPr preferRelativeResize="0"/>
          <p:nvPr/>
        </p:nvPicPr>
        <p:blipFill rotWithShape="1">
          <a:blip r:embed="rId3">
            <a:alphaModFix/>
          </a:blip>
          <a:srcRect l="35194" t="33939" r="34491" b="25568"/>
          <a:stretch/>
        </p:blipFill>
        <p:spPr>
          <a:xfrm>
            <a:off x="3268300" y="1706874"/>
            <a:ext cx="1336602" cy="1249598"/>
          </a:xfrm>
          <a:prstGeom prst="rect">
            <a:avLst/>
          </a:prstGeom>
          <a:noFill/>
          <a:ln>
            <a:noFill/>
          </a:ln>
        </p:spPr>
      </p:pic>
      <p:pic>
        <p:nvPicPr>
          <p:cNvPr id="262" name="Shape 262" descr="Image result for Tableau logo transparent"/>
          <p:cNvPicPr preferRelativeResize="0"/>
          <p:nvPr/>
        </p:nvPicPr>
        <p:blipFill rotWithShape="1">
          <a:blip r:embed="rId4">
            <a:alphaModFix/>
          </a:blip>
          <a:srcRect/>
          <a:stretch/>
        </p:blipFill>
        <p:spPr>
          <a:xfrm>
            <a:off x="8820888" y="1313125"/>
            <a:ext cx="2817925" cy="1941025"/>
          </a:xfrm>
          <a:prstGeom prst="rect">
            <a:avLst/>
          </a:prstGeom>
          <a:noFill/>
          <a:ln>
            <a:noFill/>
          </a:ln>
        </p:spPr>
      </p:pic>
      <p:sp>
        <p:nvSpPr>
          <p:cNvPr id="263" name="Shape 263"/>
          <p:cNvSpPr txBox="1">
            <a:spLocks noGrp="1"/>
          </p:cNvSpPr>
          <p:nvPr>
            <p:ph type="title"/>
          </p:nvPr>
        </p:nvSpPr>
        <p:spPr>
          <a:xfrm>
            <a:off x="323087" y="347412"/>
            <a:ext cx="13986900" cy="1079700"/>
          </a:xfrm>
          <a:prstGeom prst="rect">
            <a:avLst/>
          </a:prstGeom>
        </p:spPr>
        <p:txBody>
          <a:bodyPr wrap="square" lIns="91425" tIns="91425" rIns="91425" bIns="91425" anchor="t" anchorCtr="0">
            <a:noAutofit/>
          </a:bodyPr>
          <a:lstStyle/>
          <a:p>
            <a:pPr lvl="0" rtl="0">
              <a:spcBef>
                <a:spcPts val="0"/>
              </a:spcBef>
              <a:buNone/>
            </a:pPr>
            <a:r>
              <a:rPr lang="en-US" dirty="0" smtClean="0"/>
              <a:t>Tableau </a:t>
            </a:r>
            <a:r>
              <a:rPr lang="en-US" dirty="0"/>
              <a:t>+ </a:t>
            </a:r>
            <a:r>
              <a:rPr lang="en-US" dirty="0" smtClean="0"/>
              <a:t>Python = </a:t>
            </a:r>
            <a:r>
              <a:rPr lang="en-US" dirty="0" err="1" smtClean="0"/>
              <a:t>TabPy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fade">
                                      <p:cBhvr>
                                        <p:cTn id="7" dur="500"/>
                                        <p:tgtEl>
                                          <p:spTgt spid="259"/>
                                        </p:tgtEl>
                                      </p:cBhvr>
                                    </p:animEffect>
                                  </p:childTnLst>
                                </p:cTn>
                              </p:par>
                              <p:par>
                                <p:cTn id="8" presetID="10" presetClass="entr" presetSubtype="0" fill="hold" nodeType="withEffect">
                                  <p:stCondLst>
                                    <p:cond delay="0"/>
                                  </p:stCondLst>
                                  <p:childTnLst>
                                    <p:set>
                                      <p:cBhvr>
                                        <p:cTn id="9" dur="1" fill="hold">
                                          <p:stCondLst>
                                            <p:cond delay="0"/>
                                          </p:stCondLst>
                                        </p:cTn>
                                        <p:tgtEl>
                                          <p:spTgt spid="261"/>
                                        </p:tgtEl>
                                        <p:attrNameLst>
                                          <p:attrName>style.visibility</p:attrName>
                                        </p:attrNameLst>
                                      </p:cBhvr>
                                      <p:to>
                                        <p:strVal val="visible"/>
                                      </p:to>
                                    </p:set>
                                    <p:animEffect transition="in" filter="fade">
                                      <p:cBhvr>
                                        <p:cTn id="10" dur="500"/>
                                        <p:tgtEl>
                                          <p:spTgt spid="2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0"/>
                                        </p:tgtEl>
                                        <p:attrNameLst>
                                          <p:attrName>style.visibility</p:attrName>
                                        </p:attrNameLst>
                                      </p:cBhvr>
                                      <p:to>
                                        <p:strVal val="visible"/>
                                      </p:to>
                                    </p:set>
                                    <p:animEffect transition="in" filter="fade">
                                      <p:cBhvr>
                                        <p:cTn id="15" dur="500"/>
                                        <p:tgtEl>
                                          <p:spTgt spid="260"/>
                                        </p:tgtEl>
                                      </p:cBhvr>
                                    </p:animEffect>
                                  </p:childTnLst>
                                </p:cTn>
                              </p:par>
                              <p:par>
                                <p:cTn id="16" presetID="10" presetClass="entr" presetSubtype="0" fill="hold" nodeType="withEffect">
                                  <p:stCondLst>
                                    <p:cond delay="0"/>
                                  </p:stCondLst>
                                  <p:childTnLst>
                                    <p:set>
                                      <p:cBhvr>
                                        <p:cTn id="17" dur="1" fill="hold">
                                          <p:stCondLst>
                                            <p:cond delay="0"/>
                                          </p:stCondLst>
                                        </p:cTn>
                                        <p:tgtEl>
                                          <p:spTgt spid="262"/>
                                        </p:tgtEl>
                                        <p:attrNameLst>
                                          <p:attrName>style.visibility</p:attrName>
                                        </p:attrNameLst>
                                      </p:cBhvr>
                                      <p:to>
                                        <p:strVal val="visible"/>
                                      </p:to>
                                    </p:set>
                                    <p:animEffect transition="in" filter="fade">
                                      <p:cBhvr>
                                        <p:cTn id="18"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640587" y="3444973"/>
            <a:ext cx="12908699" cy="1379400"/>
          </a:xfrm>
          <a:prstGeom prst="rect">
            <a:avLst/>
          </a:prstGeom>
          <a:noFill/>
          <a:ln>
            <a:noFill/>
          </a:ln>
        </p:spPr>
        <p:txBody>
          <a:bodyPr wrap="square" lIns="146300" tIns="91425" rIns="146300" bIns="91425"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US" sz="8470" b="1" i="0" u="none" strike="noStrike" cap="none">
                <a:solidFill>
                  <a:schemeClr val="lt1"/>
                </a:solidFill>
                <a:latin typeface="Arial"/>
                <a:ea typeface="Arial"/>
                <a:cs typeface="Arial"/>
                <a:sym typeface="Arial"/>
              </a:rPr>
              <a:t>The What?</a:t>
            </a: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323087" y="347412"/>
            <a:ext cx="13986900" cy="10797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Topics</a:t>
            </a:r>
          </a:p>
        </p:txBody>
      </p:sp>
      <p:sp>
        <p:nvSpPr>
          <p:cNvPr id="279" name="Shape 279"/>
          <p:cNvSpPr txBox="1">
            <a:spLocks noGrp="1"/>
          </p:cNvSpPr>
          <p:nvPr>
            <p:ph type="body" idx="1"/>
          </p:nvPr>
        </p:nvSpPr>
        <p:spPr>
          <a:xfrm>
            <a:off x="736646" y="1427112"/>
            <a:ext cx="5640000" cy="5967300"/>
          </a:xfrm>
          <a:prstGeom prst="rect">
            <a:avLst/>
          </a:prstGeom>
          <a:noFill/>
          <a:ln>
            <a:noFill/>
          </a:ln>
        </p:spPr>
        <p:txBody>
          <a:bodyPr wrap="square" lIns="91425" tIns="91425" rIns="91425" bIns="91425" anchor="t" anchorCtr="0">
            <a:noAutofit/>
          </a:bodyPr>
          <a:lstStyle/>
          <a:p>
            <a:pPr marL="0" marR="0" lvl="0" indent="0" algn="l" rtl="0">
              <a:lnSpc>
                <a:spcPct val="150000"/>
              </a:lnSpc>
              <a:spcBef>
                <a:spcPts val="0"/>
              </a:spcBef>
              <a:spcAft>
                <a:spcPts val="0"/>
              </a:spcAft>
              <a:buClr>
                <a:schemeClr val="dk1"/>
              </a:buClr>
              <a:buSzPct val="25000"/>
              <a:buFont typeface="Arial"/>
              <a:buNone/>
            </a:pPr>
            <a:r>
              <a:rPr lang="en-US" sz="4800" b="1" i="0" u="none" strike="noStrike" cap="none" dirty="0">
                <a:solidFill>
                  <a:schemeClr val="accent1"/>
                </a:solidFill>
                <a:latin typeface="Arial"/>
                <a:ea typeface="Arial"/>
                <a:cs typeface="Arial"/>
                <a:sym typeface="Arial"/>
              </a:rPr>
              <a:t>Hands on</a:t>
            </a:r>
            <a:r>
              <a:rPr lang="en-US" sz="3600" b="1" i="0" u="none" strike="noStrike" cap="none" dirty="0">
                <a:solidFill>
                  <a:schemeClr val="accent1"/>
                </a:solidFill>
                <a:latin typeface="Arial"/>
                <a:ea typeface="Arial"/>
                <a:cs typeface="Arial"/>
                <a:sym typeface="Arial"/>
              </a:rPr>
              <a:t> </a:t>
            </a:r>
          </a:p>
          <a:p>
            <a:pPr marL="457200" marR="0" lvl="0" indent="-457200" algn="l" rtl="0">
              <a:lnSpc>
                <a:spcPct val="200000"/>
              </a:lnSpc>
              <a:spcBef>
                <a:spcPts val="0"/>
              </a:spcBef>
              <a:spcAft>
                <a:spcPts val="0"/>
              </a:spcAft>
              <a:buClr>
                <a:schemeClr val="dk1"/>
              </a:buClr>
              <a:buSzPct val="100000"/>
              <a:buFont typeface="Arial"/>
              <a:buChar char="●"/>
            </a:pPr>
            <a:r>
              <a:rPr lang="en-US" sz="3600" b="1" i="0" u="none" strike="noStrike" cap="none" dirty="0">
                <a:solidFill>
                  <a:schemeClr val="dk1"/>
                </a:solidFill>
                <a:latin typeface="Arial"/>
                <a:ea typeface="Arial"/>
                <a:cs typeface="Arial"/>
                <a:sym typeface="Arial"/>
              </a:rPr>
              <a:t>Outliers</a:t>
            </a:r>
          </a:p>
          <a:p>
            <a:pPr marL="457200" marR="0" lvl="0" indent="-457200" algn="l" rtl="0">
              <a:lnSpc>
                <a:spcPct val="200000"/>
              </a:lnSpc>
              <a:spcBef>
                <a:spcPts val="0"/>
              </a:spcBef>
              <a:spcAft>
                <a:spcPts val="0"/>
              </a:spcAft>
              <a:buClr>
                <a:schemeClr val="dk1"/>
              </a:buClr>
              <a:buSzPct val="100000"/>
              <a:buFont typeface="Arial"/>
              <a:buChar char="●"/>
            </a:pPr>
            <a:r>
              <a:rPr lang="en-US" sz="3600" b="1" i="0" u="none" strike="noStrike" cap="none" dirty="0">
                <a:solidFill>
                  <a:schemeClr val="dk1"/>
                </a:solidFill>
                <a:latin typeface="Arial"/>
                <a:ea typeface="Arial"/>
                <a:cs typeface="Arial"/>
                <a:sym typeface="Arial"/>
              </a:rPr>
              <a:t>Clustering </a:t>
            </a:r>
          </a:p>
          <a:p>
            <a:pPr marL="457200" marR="0" lvl="0" indent="-457200" algn="l" rtl="0">
              <a:lnSpc>
                <a:spcPct val="200000"/>
              </a:lnSpc>
              <a:spcBef>
                <a:spcPts val="0"/>
              </a:spcBef>
              <a:spcAft>
                <a:spcPts val="0"/>
              </a:spcAft>
              <a:buClr>
                <a:schemeClr val="dk1"/>
              </a:buClr>
              <a:buSzPct val="100000"/>
              <a:buFont typeface="Arial"/>
              <a:buChar char="●"/>
            </a:pPr>
            <a:r>
              <a:rPr lang="en-US" sz="3600" b="1" i="0" u="none" strike="noStrike" cap="none" dirty="0">
                <a:solidFill>
                  <a:schemeClr val="dk1"/>
                </a:solidFill>
                <a:latin typeface="Arial"/>
                <a:ea typeface="Arial"/>
                <a:cs typeface="Arial"/>
                <a:sym typeface="Arial"/>
              </a:rPr>
              <a:t>Sentiment Analysis</a:t>
            </a:r>
          </a:p>
          <a:p>
            <a:pPr marL="457200" marR="0" lvl="0" indent="-457200" algn="l" rtl="0">
              <a:lnSpc>
                <a:spcPct val="200000"/>
              </a:lnSpc>
              <a:spcBef>
                <a:spcPts val="0"/>
              </a:spcBef>
              <a:spcAft>
                <a:spcPts val="0"/>
              </a:spcAft>
              <a:buClr>
                <a:schemeClr val="dk1"/>
              </a:buClr>
              <a:buSzPct val="100000"/>
              <a:buFont typeface="Arial"/>
              <a:buChar char="●"/>
            </a:pPr>
            <a:r>
              <a:rPr lang="en-US" sz="3600" b="1" i="0" u="none" strike="noStrike" cap="none" dirty="0">
                <a:solidFill>
                  <a:schemeClr val="dk1"/>
                </a:solidFill>
                <a:latin typeface="Arial"/>
                <a:ea typeface="Arial"/>
                <a:cs typeface="Arial"/>
                <a:sym typeface="Arial"/>
              </a:rPr>
              <a:t>Regression </a:t>
            </a:r>
          </a:p>
          <a:p>
            <a:pPr marL="457200" marR="0" lvl="0" indent="0" algn="l" rtl="0">
              <a:lnSpc>
                <a:spcPct val="150000"/>
              </a:lnSpc>
              <a:spcBef>
                <a:spcPts val="2400"/>
              </a:spcBef>
              <a:spcAft>
                <a:spcPts val="0"/>
              </a:spcAft>
              <a:buClr>
                <a:schemeClr val="dk1"/>
              </a:buClr>
              <a:buSzPct val="25000"/>
              <a:buFont typeface="Arial"/>
              <a:buNone/>
            </a:pPr>
            <a:endParaRPr sz="3200" b="1"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640587" y="3444973"/>
            <a:ext cx="12908699" cy="1379400"/>
          </a:xfrm>
          <a:prstGeom prst="rect">
            <a:avLst/>
          </a:prstGeom>
          <a:noFill/>
          <a:ln>
            <a:noFill/>
          </a:ln>
        </p:spPr>
        <p:txBody>
          <a:bodyPr wrap="square" lIns="146300" tIns="91425" rIns="146300" bIns="91425"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US" sz="8470" b="1" i="0" u="none" strike="noStrike" cap="none">
                <a:solidFill>
                  <a:schemeClr val="lt1"/>
                </a:solidFill>
                <a:latin typeface="Arial"/>
                <a:ea typeface="Arial"/>
                <a:cs typeface="Arial"/>
                <a:sym typeface="Arial"/>
              </a:rPr>
              <a:t>The How?</a:t>
            </a: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What’s Happening?</a:t>
            </a:r>
          </a:p>
        </p:txBody>
      </p:sp>
      <p:pic>
        <p:nvPicPr>
          <p:cNvPr id="296" name="Shape 296"/>
          <p:cNvPicPr preferRelativeResize="0"/>
          <p:nvPr/>
        </p:nvPicPr>
        <p:blipFill rotWithShape="1">
          <a:blip r:embed="rId3">
            <a:alphaModFix/>
          </a:blip>
          <a:srcRect r="40149" b="49559"/>
          <a:stretch/>
        </p:blipFill>
        <p:spPr>
          <a:xfrm>
            <a:off x="2937241" y="2081305"/>
            <a:ext cx="4736493" cy="2345584"/>
          </a:xfrm>
          <a:prstGeom prst="rect">
            <a:avLst/>
          </a:prstGeom>
          <a:noFill/>
          <a:ln>
            <a:noFill/>
          </a:ln>
        </p:spPr>
      </p:pic>
      <p:pic>
        <p:nvPicPr>
          <p:cNvPr id="297" name="Shape 297"/>
          <p:cNvPicPr preferRelativeResize="0"/>
          <p:nvPr/>
        </p:nvPicPr>
        <p:blipFill rotWithShape="1">
          <a:blip r:embed="rId3">
            <a:alphaModFix/>
          </a:blip>
          <a:srcRect l="59335" b="42398"/>
          <a:stretch/>
        </p:blipFill>
        <p:spPr>
          <a:xfrm>
            <a:off x="7656393" y="2101897"/>
            <a:ext cx="3218186" cy="2678609"/>
          </a:xfrm>
          <a:prstGeom prst="rect">
            <a:avLst/>
          </a:prstGeom>
          <a:noFill/>
          <a:ln>
            <a:noFill/>
          </a:ln>
        </p:spPr>
      </p:pic>
      <p:pic>
        <p:nvPicPr>
          <p:cNvPr id="298" name="Shape 298"/>
          <p:cNvPicPr preferRelativeResize="0"/>
          <p:nvPr/>
        </p:nvPicPr>
        <p:blipFill rotWithShape="1">
          <a:blip r:embed="rId3">
            <a:alphaModFix/>
          </a:blip>
          <a:srcRect l="39772" t="57459"/>
          <a:stretch/>
        </p:blipFill>
        <p:spPr>
          <a:xfrm>
            <a:off x="6100548" y="4763069"/>
            <a:ext cx="4766317" cy="1978205"/>
          </a:xfrm>
          <a:prstGeom prst="rect">
            <a:avLst/>
          </a:prstGeom>
          <a:noFill/>
          <a:ln>
            <a:noFill/>
          </a:ln>
        </p:spPr>
      </p:pic>
      <p:pic>
        <p:nvPicPr>
          <p:cNvPr id="299" name="Shape 299"/>
          <p:cNvPicPr preferRelativeResize="0"/>
          <p:nvPr/>
        </p:nvPicPr>
        <p:blipFill rotWithShape="1">
          <a:blip r:embed="rId3">
            <a:alphaModFix/>
          </a:blip>
          <a:srcRect t="56874" r="59026"/>
          <a:stretch/>
        </p:blipFill>
        <p:spPr>
          <a:xfrm>
            <a:off x="2937242" y="4735773"/>
            <a:ext cx="3242683" cy="20054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SCRIPT_* Functions</a:t>
            </a:r>
          </a:p>
        </p:txBody>
      </p:sp>
      <p:pic>
        <p:nvPicPr>
          <p:cNvPr id="306" name="Shape 306"/>
          <p:cNvPicPr preferRelativeResize="0"/>
          <p:nvPr/>
        </p:nvPicPr>
        <p:blipFill rotWithShape="1">
          <a:blip r:embed="rId3">
            <a:alphaModFix/>
          </a:blip>
          <a:srcRect/>
          <a:stretch/>
        </p:blipFill>
        <p:spPr>
          <a:xfrm>
            <a:off x="1063550" y="1562100"/>
            <a:ext cx="7178600" cy="5863158"/>
          </a:xfrm>
          <a:prstGeom prst="rect">
            <a:avLst/>
          </a:prstGeom>
          <a:noFill/>
          <a:ln>
            <a:noFill/>
          </a:ln>
        </p:spPr>
      </p:pic>
      <p:pic>
        <p:nvPicPr>
          <p:cNvPr id="307" name="Shape 307"/>
          <p:cNvPicPr preferRelativeResize="0"/>
          <p:nvPr/>
        </p:nvPicPr>
        <p:blipFill rotWithShape="1">
          <a:blip r:embed="rId4">
            <a:alphaModFix/>
          </a:blip>
          <a:srcRect/>
          <a:stretch/>
        </p:blipFill>
        <p:spPr>
          <a:xfrm>
            <a:off x="8965174" y="2760336"/>
            <a:ext cx="3950734" cy="3229864"/>
          </a:xfrm>
          <a:prstGeom prst="rect">
            <a:avLst/>
          </a:prstGeom>
          <a:noFill/>
          <a:ln>
            <a:noFill/>
          </a:ln>
        </p:spPr>
      </p:pic>
      <p:sp>
        <p:nvSpPr>
          <p:cNvPr id="308" name="Shape 308"/>
          <p:cNvSpPr/>
          <p:nvPr/>
        </p:nvSpPr>
        <p:spPr>
          <a:xfrm>
            <a:off x="1219200" y="2095500"/>
            <a:ext cx="1181100" cy="381000"/>
          </a:xfrm>
          <a:prstGeom prst="rect">
            <a:avLst/>
          </a:prstGeom>
          <a:noFill/>
          <a:ln w="76200" cap="flat" cmpd="sng">
            <a:solidFill>
              <a:schemeClr val="accent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309" name="Shape 309"/>
          <p:cNvSpPr/>
          <p:nvPr/>
        </p:nvSpPr>
        <p:spPr>
          <a:xfrm>
            <a:off x="1193800" y="2527300"/>
            <a:ext cx="5181600" cy="3301999"/>
          </a:xfrm>
          <a:prstGeom prst="rect">
            <a:avLst/>
          </a:prstGeom>
          <a:noFill/>
          <a:ln w="76200" cap="flat" cmpd="sng">
            <a:solidFill>
              <a:schemeClr val="accent2"/>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10" name="Shape 310"/>
          <p:cNvSpPr/>
          <p:nvPr/>
        </p:nvSpPr>
        <p:spPr>
          <a:xfrm>
            <a:off x="3060700" y="5524500"/>
            <a:ext cx="990599" cy="292100"/>
          </a:xfrm>
          <a:prstGeom prst="rect">
            <a:avLst/>
          </a:prstGeom>
          <a:noFill/>
          <a:ln w="76200" cap="flat" cmpd="sng">
            <a:solidFill>
              <a:schemeClr val="accent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11" name="Shape 311"/>
          <p:cNvSpPr/>
          <p:nvPr/>
        </p:nvSpPr>
        <p:spPr>
          <a:xfrm>
            <a:off x="1193800" y="5829300"/>
            <a:ext cx="1384299" cy="393700"/>
          </a:xfrm>
          <a:prstGeom prst="rect">
            <a:avLst/>
          </a:prstGeom>
          <a:noFill/>
          <a:ln w="76200" cap="flat" cmpd="sng">
            <a:solidFill>
              <a:schemeClr val="accent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Table Calcs</a:t>
            </a:r>
          </a:p>
        </p:txBody>
      </p:sp>
      <p:pic>
        <p:nvPicPr>
          <p:cNvPr id="318" name="Shape 318"/>
          <p:cNvPicPr preferRelativeResize="0"/>
          <p:nvPr/>
        </p:nvPicPr>
        <p:blipFill rotWithShape="1">
          <a:blip r:embed="rId3">
            <a:alphaModFix/>
          </a:blip>
          <a:srcRect/>
          <a:stretch/>
        </p:blipFill>
        <p:spPr>
          <a:xfrm>
            <a:off x="4955517" y="1427112"/>
            <a:ext cx="4154772" cy="5932386"/>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640587" y="3444973"/>
            <a:ext cx="12908699" cy="1379400"/>
          </a:xfrm>
          <a:prstGeom prst="rect">
            <a:avLst/>
          </a:prstGeom>
          <a:noFill/>
          <a:ln>
            <a:noFill/>
          </a:ln>
        </p:spPr>
        <p:txBody>
          <a:bodyPr wrap="square" lIns="146300" tIns="91425" rIns="146300" bIns="91425"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US" sz="8470" b="1" i="0" u="none" strike="noStrike" cap="none">
                <a:solidFill>
                  <a:schemeClr val="lt1"/>
                </a:solidFill>
                <a:latin typeface="Arial"/>
                <a:ea typeface="Arial"/>
                <a:cs typeface="Arial"/>
                <a:sym typeface="Arial"/>
              </a:rPr>
              <a:t>Time </a:t>
            </a:r>
            <a:r>
              <a:rPr lang="en-US"/>
              <a:t>T</a:t>
            </a:r>
            <a:r>
              <a:rPr lang="en-US" sz="8470" b="1" i="0" u="none" strike="noStrike" cap="none">
                <a:solidFill>
                  <a:schemeClr val="lt1"/>
                </a:solidFill>
                <a:latin typeface="Arial"/>
                <a:ea typeface="Arial"/>
                <a:cs typeface="Arial"/>
                <a:sym typeface="Arial"/>
              </a:rPr>
              <a:t>o </a:t>
            </a:r>
            <a:r>
              <a:rPr lang="en-US"/>
              <a:t>G</a:t>
            </a:r>
            <a:r>
              <a:rPr lang="en-US" sz="8470" b="1" i="0" u="none" strike="noStrike" cap="none">
                <a:solidFill>
                  <a:schemeClr val="lt1"/>
                </a:solidFill>
                <a:latin typeface="Arial"/>
                <a:ea typeface="Arial"/>
                <a:cs typeface="Arial"/>
                <a:sym typeface="Arial"/>
              </a:rPr>
              <a:t>et </a:t>
            </a:r>
            <a:r>
              <a:rPr lang="en-US"/>
              <a:t>Y</a:t>
            </a:r>
            <a:r>
              <a:rPr lang="en-US" sz="8470" b="1" i="0" u="none" strike="noStrike" cap="none">
                <a:solidFill>
                  <a:schemeClr val="lt1"/>
                </a:solidFill>
                <a:latin typeface="Arial"/>
                <a:ea typeface="Arial"/>
                <a:cs typeface="Arial"/>
                <a:sym typeface="Arial"/>
              </a:rPr>
              <a:t>our </a:t>
            </a:r>
            <a:r>
              <a:rPr lang="en-US"/>
              <a:t>H</a:t>
            </a:r>
            <a:r>
              <a:rPr lang="en-US" sz="8470" b="1" i="0" u="none" strike="noStrike" cap="none">
                <a:solidFill>
                  <a:schemeClr val="lt1"/>
                </a:solidFill>
                <a:latin typeface="Arial"/>
                <a:ea typeface="Arial"/>
                <a:cs typeface="Arial"/>
                <a:sym typeface="Arial"/>
              </a:rPr>
              <a:t>ands </a:t>
            </a:r>
            <a:r>
              <a:rPr lang="en-US"/>
              <a:t>D</a:t>
            </a:r>
            <a:r>
              <a:rPr lang="en-US" sz="8470" b="1" i="0" u="none" strike="noStrike" cap="none">
                <a:solidFill>
                  <a:schemeClr val="lt1"/>
                </a:solidFill>
                <a:latin typeface="Arial"/>
                <a:ea typeface="Arial"/>
                <a:cs typeface="Arial"/>
                <a:sym typeface="Arial"/>
              </a:rPr>
              <a:t>irty!</a:t>
            </a: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966787" y="3067955"/>
            <a:ext cx="12647359" cy="2877229"/>
          </a:xfrm>
          <a:prstGeom prst="rect">
            <a:avLst/>
          </a:prstGeom>
          <a:noFill/>
          <a:ln>
            <a:noFill/>
          </a:ln>
        </p:spPr>
        <p:txBody>
          <a:bodyPr wrap="square" lIns="146300" tIns="91425" rIns="146300" bIns="91425" anchor="t" anchorCtr="0">
            <a:noAutofit/>
          </a:bodyPr>
          <a:lstStyle/>
          <a:p>
            <a:pPr marL="0" marR="0" lvl="0" indent="0" algn="l" rtl="0">
              <a:lnSpc>
                <a:spcPct val="90000"/>
              </a:lnSpc>
              <a:spcBef>
                <a:spcPts val="0"/>
              </a:spcBef>
              <a:spcAft>
                <a:spcPts val="0"/>
              </a:spcAft>
              <a:buClr>
                <a:srgbClr val="FFFFFF"/>
              </a:buClr>
              <a:buSzPct val="25000"/>
              <a:buFont typeface="Arial"/>
              <a:buNone/>
            </a:pPr>
            <a:r>
              <a:rPr lang="en-US" sz="9600" b="0" i="0" u="none" strike="noStrike" cap="none">
                <a:solidFill>
                  <a:srgbClr val="FFFFFF"/>
                </a:solidFill>
                <a:latin typeface="Arial"/>
                <a:ea typeface="Arial"/>
                <a:cs typeface="Arial"/>
                <a:sym typeface="Arial"/>
              </a:rPr>
              <a:t>Welcome</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dirty="0">
                <a:solidFill>
                  <a:schemeClr val="dk2"/>
                </a:solidFill>
                <a:latin typeface="Arial"/>
                <a:ea typeface="Arial"/>
                <a:cs typeface="Arial"/>
                <a:sym typeface="Arial"/>
              </a:rPr>
              <a:t>Documents Needed for This Session</a:t>
            </a:r>
          </a:p>
        </p:txBody>
      </p:sp>
      <p:sp>
        <p:nvSpPr>
          <p:cNvPr id="334" name="Shape 334"/>
          <p:cNvSpPr txBox="1"/>
          <p:nvPr/>
        </p:nvSpPr>
        <p:spPr>
          <a:xfrm>
            <a:off x="1093800" y="5342675"/>
            <a:ext cx="3393899" cy="1558200"/>
          </a:xfrm>
          <a:prstGeom prst="rect">
            <a:avLst/>
          </a:prstGeom>
          <a:noFill/>
          <a:ln>
            <a:noFill/>
          </a:ln>
        </p:spPr>
        <p:txBody>
          <a:bodyPr wrap="square" lIns="91425" tIns="91425" rIns="91425" bIns="91425" anchor="t" anchorCtr="0">
            <a:noAutofit/>
          </a:bodyPr>
          <a:lstStyle/>
          <a:p>
            <a:pPr marL="0" marR="0" lvl="0" indent="0" algn="ctr" rtl="0">
              <a:lnSpc>
                <a:spcPct val="150000"/>
              </a:lnSpc>
              <a:spcBef>
                <a:spcPts val="0"/>
              </a:spcBef>
              <a:spcAft>
                <a:spcPts val="0"/>
              </a:spcAft>
              <a:buClr>
                <a:schemeClr val="dk1"/>
              </a:buClr>
              <a:buSzPct val="25000"/>
              <a:buFont typeface="Arial"/>
              <a:buNone/>
            </a:pPr>
            <a:r>
              <a:rPr lang="en-US" sz="3000" b="0" i="0" u="none" strike="noStrike" cap="none">
                <a:solidFill>
                  <a:schemeClr val="dk1"/>
                </a:solidFill>
                <a:latin typeface="Arial"/>
                <a:ea typeface="Arial"/>
                <a:cs typeface="Arial"/>
                <a:sym typeface="Arial"/>
              </a:rPr>
              <a:t>Tableau Desktop</a:t>
            </a:r>
          </a:p>
          <a:p>
            <a:pPr marL="0" marR="0" lvl="0" indent="0" algn="ctr" rtl="0">
              <a:lnSpc>
                <a:spcPct val="150000"/>
              </a:lnSpc>
              <a:spcBef>
                <a:spcPts val="0"/>
              </a:spcBef>
              <a:spcAft>
                <a:spcPts val="0"/>
              </a:spcAft>
              <a:buClr>
                <a:schemeClr val="dk1"/>
              </a:buClr>
              <a:buSzPct val="25000"/>
              <a:buFont typeface="Arial"/>
              <a:buNone/>
            </a:pPr>
            <a:r>
              <a:rPr lang="en-US" sz="3000" b="0" i="0" u="none" strike="noStrike" cap="none">
                <a:solidFill>
                  <a:schemeClr val="dk1"/>
                </a:solidFill>
                <a:latin typeface="Arial"/>
                <a:ea typeface="Arial"/>
                <a:cs typeface="Arial"/>
                <a:sym typeface="Arial"/>
              </a:rPr>
              <a:t>Starter Workbook</a:t>
            </a:r>
          </a:p>
          <a:p>
            <a:pPr marL="0" marR="0" lvl="0" indent="0" algn="l" rtl="0">
              <a:lnSpc>
                <a:spcPct val="150000"/>
              </a:lnSpc>
              <a:spcBef>
                <a:spcPts val="0"/>
              </a:spcBef>
              <a:spcAft>
                <a:spcPts val="0"/>
              </a:spcAft>
              <a:buClr>
                <a:srgbClr val="000000"/>
              </a:buClr>
              <a:buFont typeface="Arial"/>
              <a:buNone/>
            </a:pPr>
            <a:endParaRPr sz="3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pic>
        <p:nvPicPr>
          <p:cNvPr id="335" name="Shape 335"/>
          <p:cNvPicPr preferRelativeResize="0"/>
          <p:nvPr/>
        </p:nvPicPr>
        <p:blipFill rotWithShape="1">
          <a:blip r:embed="rId3">
            <a:alphaModFix/>
          </a:blip>
          <a:srcRect/>
          <a:stretch/>
        </p:blipFill>
        <p:spPr>
          <a:xfrm>
            <a:off x="1571550" y="2290650"/>
            <a:ext cx="2434498" cy="2434498"/>
          </a:xfrm>
          <a:prstGeom prst="rect">
            <a:avLst/>
          </a:prstGeom>
          <a:noFill/>
          <a:ln>
            <a:noFill/>
          </a:ln>
        </p:spPr>
      </p:pic>
      <p:sp>
        <p:nvSpPr>
          <p:cNvPr id="336" name="Shape 336"/>
          <p:cNvSpPr txBox="1"/>
          <p:nvPr/>
        </p:nvSpPr>
        <p:spPr>
          <a:xfrm>
            <a:off x="5696450" y="5342675"/>
            <a:ext cx="2974200" cy="679800"/>
          </a:xfrm>
          <a:prstGeom prst="rect">
            <a:avLst/>
          </a:prstGeom>
          <a:noFill/>
          <a:ln>
            <a:noFill/>
          </a:ln>
        </p:spPr>
        <p:txBody>
          <a:bodyPr wrap="square" lIns="91425" tIns="91425" rIns="91425" bIns="91425" anchor="t" anchorCtr="0">
            <a:noAutofit/>
          </a:bodyPr>
          <a:lstStyle/>
          <a:p>
            <a:pPr marL="0" marR="0" lvl="0" indent="0" algn="l" rtl="0">
              <a:lnSpc>
                <a:spcPct val="150000"/>
              </a:lnSpc>
              <a:spcBef>
                <a:spcPts val="0"/>
              </a:spcBef>
              <a:spcAft>
                <a:spcPts val="0"/>
              </a:spcAft>
              <a:buClr>
                <a:schemeClr val="dk1"/>
              </a:buClr>
              <a:buSzPct val="25000"/>
              <a:buFont typeface="Arial"/>
              <a:buNone/>
            </a:pPr>
            <a:r>
              <a:rPr lang="en-US" sz="3000" b="0" i="0" u="none" strike="noStrike" cap="none">
                <a:solidFill>
                  <a:schemeClr val="dk1"/>
                </a:solidFill>
                <a:latin typeface="Arial"/>
                <a:ea typeface="Arial"/>
                <a:cs typeface="Arial"/>
                <a:sym typeface="Arial"/>
              </a:rPr>
              <a:t>Guided website</a:t>
            </a:r>
          </a:p>
          <a:p>
            <a:pPr marL="0" marR="0" lvl="0" indent="0" algn="l" rtl="0">
              <a:lnSpc>
                <a:spcPct val="15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38" name="Shape 338"/>
          <p:cNvPicPr preferRelativeResize="0"/>
          <p:nvPr/>
        </p:nvPicPr>
        <p:blipFill rotWithShape="1">
          <a:blip r:embed="rId4">
            <a:alphaModFix/>
          </a:blip>
          <a:srcRect/>
          <a:stretch/>
        </p:blipFill>
        <p:spPr>
          <a:xfrm>
            <a:off x="5107100" y="2704986"/>
            <a:ext cx="4149439" cy="1609590"/>
          </a:xfrm>
          <a:prstGeom prst="rect">
            <a:avLst/>
          </a:prstGeom>
          <a:noFill/>
          <a:ln>
            <a:noFill/>
          </a:ln>
        </p:spPr>
      </p:pic>
      <p:pic>
        <p:nvPicPr>
          <p:cNvPr id="13" name="Shape 457"/>
          <p:cNvPicPr preferRelativeResize="0"/>
          <p:nvPr/>
        </p:nvPicPr>
        <p:blipFill>
          <a:blip r:embed="rId5">
            <a:alphaModFix/>
          </a:blip>
          <a:stretch>
            <a:fillRect/>
          </a:stretch>
        </p:blipFill>
        <p:spPr>
          <a:xfrm>
            <a:off x="10295524" y="2363868"/>
            <a:ext cx="2787250" cy="2787250"/>
          </a:xfrm>
          <a:prstGeom prst="rect">
            <a:avLst/>
          </a:prstGeom>
          <a:noFill/>
          <a:ln>
            <a:noFill/>
          </a:ln>
        </p:spPr>
      </p:pic>
      <p:sp>
        <p:nvSpPr>
          <p:cNvPr id="14" name="Shape 336"/>
          <p:cNvSpPr txBox="1"/>
          <p:nvPr/>
        </p:nvSpPr>
        <p:spPr>
          <a:xfrm>
            <a:off x="10202049" y="5342675"/>
            <a:ext cx="2974200" cy="679800"/>
          </a:xfrm>
          <a:prstGeom prst="rect">
            <a:avLst/>
          </a:prstGeom>
          <a:noFill/>
          <a:ln>
            <a:noFill/>
          </a:ln>
        </p:spPr>
        <p:txBody>
          <a:bodyPr wrap="square" lIns="91425" tIns="91425" rIns="91425" bIns="91425" anchor="t" anchorCtr="0">
            <a:noAutofit/>
          </a:bodyPr>
          <a:lstStyle/>
          <a:p>
            <a:pPr marL="0" marR="0" lvl="0" indent="0" algn="ctr" rtl="0">
              <a:lnSpc>
                <a:spcPct val="150000"/>
              </a:lnSpc>
              <a:spcBef>
                <a:spcPts val="0"/>
              </a:spcBef>
              <a:spcAft>
                <a:spcPts val="0"/>
              </a:spcAft>
              <a:buClr>
                <a:schemeClr val="dk1"/>
              </a:buClr>
              <a:buSzPct val="25000"/>
              <a:buFont typeface="Arial"/>
              <a:buNone/>
            </a:pPr>
            <a:r>
              <a:rPr lang="en-US" sz="3000" dirty="0" smtClean="0">
                <a:solidFill>
                  <a:schemeClr val="dk1"/>
                </a:solidFill>
              </a:rPr>
              <a:t>Docker</a:t>
            </a:r>
            <a:endParaRPr sz="1400" b="0" i="0" u="none" strike="noStrike" cap="none" dirty="0">
              <a:solidFill>
                <a:srgbClr val="000000"/>
              </a:solidFill>
              <a:latin typeface="Arial"/>
              <a:ea typeface="Arial"/>
              <a:cs typeface="Arial"/>
              <a:sym typeface="Arial"/>
            </a:endParaRPr>
          </a:p>
        </p:txBody>
      </p:sp>
      <p:pic>
        <p:nvPicPr>
          <p:cNvPr id="2050" name="Picture 2" descr="Image result for chrome logo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5183" y="1869519"/>
            <a:ext cx="1670933" cy="1670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22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p:cTn id="7" dur="500"/>
                                        <p:tgtEl>
                                          <p:spTgt spid="3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4"/>
                                        </p:tgtEl>
                                        <p:attrNameLst>
                                          <p:attrName>style.visibility</p:attrName>
                                        </p:attrNameLst>
                                      </p:cBhvr>
                                      <p:to>
                                        <p:strVal val="visible"/>
                                      </p:to>
                                    </p:set>
                                    <p:animEffect transition="in" filter="fade">
                                      <p:cBhvr>
                                        <p:cTn id="10" dur="500"/>
                                        <p:tgtEl>
                                          <p:spTgt spid="3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8"/>
                                        </p:tgtEl>
                                        <p:attrNameLst>
                                          <p:attrName>style.visibility</p:attrName>
                                        </p:attrNameLst>
                                      </p:cBhvr>
                                      <p:to>
                                        <p:strVal val="visible"/>
                                      </p:to>
                                    </p:set>
                                    <p:animEffect transition="in" filter="fade">
                                      <p:cBhvr>
                                        <p:cTn id="15" dur="500"/>
                                        <p:tgtEl>
                                          <p:spTgt spid="3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6"/>
                                        </p:tgtEl>
                                        <p:attrNameLst>
                                          <p:attrName>style.visibility</p:attrName>
                                        </p:attrNameLst>
                                      </p:cBhvr>
                                      <p:to>
                                        <p:strVal val="visible"/>
                                      </p:to>
                                    </p:set>
                                    <p:animEffect transition="in" filter="fade">
                                      <p:cBhvr>
                                        <p:cTn id="18" dur="500"/>
                                        <p:tgtEl>
                                          <p:spTgt spid="3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p:bldP spid="336"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dirty="0">
                <a:solidFill>
                  <a:schemeClr val="dk2"/>
                </a:solidFill>
                <a:latin typeface="Arial"/>
                <a:ea typeface="Arial"/>
                <a:cs typeface="Arial"/>
                <a:sym typeface="Arial"/>
              </a:rPr>
              <a:t>Documents Needed for This Session</a:t>
            </a:r>
          </a:p>
        </p:txBody>
      </p:sp>
      <p:sp>
        <p:nvSpPr>
          <p:cNvPr id="334" name="Shape 334"/>
          <p:cNvSpPr txBox="1"/>
          <p:nvPr/>
        </p:nvSpPr>
        <p:spPr>
          <a:xfrm>
            <a:off x="1093800" y="5342675"/>
            <a:ext cx="3393899" cy="1558200"/>
          </a:xfrm>
          <a:prstGeom prst="rect">
            <a:avLst/>
          </a:prstGeom>
          <a:noFill/>
          <a:ln>
            <a:noFill/>
          </a:ln>
        </p:spPr>
        <p:txBody>
          <a:bodyPr wrap="square" lIns="91425" tIns="91425" rIns="91425" bIns="91425" anchor="t" anchorCtr="0">
            <a:noAutofit/>
          </a:bodyPr>
          <a:lstStyle/>
          <a:p>
            <a:pPr marL="0" marR="0" lvl="0" indent="0" algn="ctr" rtl="0">
              <a:lnSpc>
                <a:spcPct val="150000"/>
              </a:lnSpc>
              <a:spcBef>
                <a:spcPts val="0"/>
              </a:spcBef>
              <a:spcAft>
                <a:spcPts val="0"/>
              </a:spcAft>
              <a:buClr>
                <a:schemeClr val="dk1"/>
              </a:buClr>
              <a:buSzPct val="25000"/>
              <a:buFont typeface="Arial"/>
              <a:buNone/>
            </a:pPr>
            <a:r>
              <a:rPr lang="en-US" sz="3000" b="0" i="0" u="none" strike="noStrike" cap="none">
                <a:solidFill>
                  <a:schemeClr val="dk1"/>
                </a:solidFill>
                <a:latin typeface="Arial"/>
                <a:ea typeface="Arial"/>
                <a:cs typeface="Arial"/>
                <a:sym typeface="Arial"/>
              </a:rPr>
              <a:t>Tableau Desktop</a:t>
            </a:r>
          </a:p>
          <a:p>
            <a:pPr marL="0" marR="0" lvl="0" indent="0" algn="ctr" rtl="0">
              <a:lnSpc>
                <a:spcPct val="150000"/>
              </a:lnSpc>
              <a:spcBef>
                <a:spcPts val="0"/>
              </a:spcBef>
              <a:spcAft>
                <a:spcPts val="0"/>
              </a:spcAft>
              <a:buClr>
                <a:schemeClr val="dk1"/>
              </a:buClr>
              <a:buSzPct val="25000"/>
              <a:buFont typeface="Arial"/>
              <a:buNone/>
            </a:pPr>
            <a:r>
              <a:rPr lang="en-US" sz="3000" b="0" i="0" u="none" strike="noStrike" cap="none">
                <a:solidFill>
                  <a:schemeClr val="dk1"/>
                </a:solidFill>
                <a:latin typeface="Arial"/>
                <a:ea typeface="Arial"/>
                <a:cs typeface="Arial"/>
                <a:sym typeface="Arial"/>
              </a:rPr>
              <a:t>Starter Workbook</a:t>
            </a:r>
          </a:p>
          <a:p>
            <a:pPr marL="0" marR="0" lvl="0" indent="0" algn="l" rtl="0">
              <a:lnSpc>
                <a:spcPct val="150000"/>
              </a:lnSpc>
              <a:spcBef>
                <a:spcPts val="0"/>
              </a:spcBef>
              <a:spcAft>
                <a:spcPts val="0"/>
              </a:spcAft>
              <a:buClr>
                <a:srgbClr val="000000"/>
              </a:buClr>
              <a:buFont typeface="Arial"/>
              <a:buNone/>
            </a:pPr>
            <a:endParaRPr sz="3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pic>
        <p:nvPicPr>
          <p:cNvPr id="335" name="Shape 335"/>
          <p:cNvPicPr preferRelativeResize="0"/>
          <p:nvPr/>
        </p:nvPicPr>
        <p:blipFill rotWithShape="1">
          <a:blip r:embed="rId3">
            <a:alphaModFix/>
          </a:blip>
          <a:srcRect/>
          <a:stretch/>
        </p:blipFill>
        <p:spPr>
          <a:xfrm>
            <a:off x="1571550" y="2290650"/>
            <a:ext cx="2434498" cy="2434498"/>
          </a:xfrm>
          <a:prstGeom prst="rect">
            <a:avLst/>
          </a:prstGeom>
          <a:noFill/>
          <a:ln>
            <a:noFill/>
          </a:ln>
        </p:spPr>
      </p:pic>
      <p:sp>
        <p:nvSpPr>
          <p:cNvPr id="336" name="Shape 336"/>
          <p:cNvSpPr txBox="1"/>
          <p:nvPr/>
        </p:nvSpPr>
        <p:spPr>
          <a:xfrm>
            <a:off x="5696450" y="5342675"/>
            <a:ext cx="2974200" cy="679800"/>
          </a:xfrm>
          <a:prstGeom prst="rect">
            <a:avLst/>
          </a:prstGeom>
          <a:noFill/>
          <a:ln>
            <a:noFill/>
          </a:ln>
        </p:spPr>
        <p:txBody>
          <a:bodyPr wrap="square" lIns="91425" tIns="91425" rIns="91425" bIns="91425" anchor="t" anchorCtr="0">
            <a:noAutofit/>
          </a:bodyPr>
          <a:lstStyle/>
          <a:p>
            <a:pPr marL="0" marR="0" lvl="0" indent="0" algn="l" rtl="0">
              <a:lnSpc>
                <a:spcPct val="150000"/>
              </a:lnSpc>
              <a:spcBef>
                <a:spcPts val="0"/>
              </a:spcBef>
              <a:spcAft>
                <a:spcPts val="0"/>
              </a:spcAft>
              <a:buClr>
                <a:schemeClr val="dk1"/>
              </a:buClr>
              <a:buSzPct val="25000"/>
              <a:buFont typeface="Arial"/>
              <a:buNone/>
            </a:pPr>
            <a:r>
              <a:rPr lang="en-US" sz="3000" b="0" i="0" u="none" strike="noStrike" cap="none">
                <a:solidFill>
                  <a:schemeClr val="dk1"/>
                </a:solidFill>
                <a:latin typeface="Arial"/>
                <a:ea typeface="Arial"/>
                <a:cs typeface="Arial"/>
                <a:sym typeface="Arial"/>
              </a:rPr>
              <a:t>Guided website</a:t>
            </a:r>
          </a:p>
          <a:p>
            <a:pPr marL="0" marR="0" lvl="0" indent="0" algn="l" rtl="0">
              <a:lnSpc>
                <a:spcPct val="15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38" name="Shape 338"/>
          <p:cNvPicPr preferRelativeResize="0"/>
          <p:nvPr/>
        </p:nvPicPr>
        <p:blipFill rotWithShape="1">
          <a:blip r:embed="rId4">
            <a:alphaModFix/>
          </a:blip>
          <a:srcRect/>
          <a:stretch/>
        </p:blipFill>
        <p:spPr>
          <a:xfrm>
            <a:off x="5107100" y="2704986"/>
            <a:ext cx="4149439" cy="1609590"/>
          </a:xfrm>
          <a:prstGeom prst="rect">
            <a:avLst/>
          </a:prstGeom>
          <a:noFill/>
          <a:ln>
            <a:noFill/>
          </a:ln>
        </p:spPr>
      </p:pic>
      <p:pic>
        <p:nvPicPr>
          <p:cNvPr id="13" name="Shape 457"/>
          <p:cNvPicPr preferRelativeResize="0"/>
          <p:nvPr/>
        </p:nvPicPr>
        <p:blipFill>
          <a:blip r:embed="rId5">
            <a:alphaModFix/>
          </a:blip>
          <a:stretch>
            <a:fillRect/>
          </a:stretch>
        </p:blipFill>
        <p:spPr>
          <a:xfrm>
            <a:off x="10295524" y="2363868"/>
            <a:ext cx="2787250" cy="2787250"/>
          </a:xfrm>
          <a:prstGeom prst="rect">
            <a:avLst/>
          </a:prstGeom>
          <a:noFill/>
          <a:ln>
            <a:noFill/>
          </a:ln>
        </p:spPr>
      </p:pic>
      <p:sp>
        <p:nvSpPr>
          <p:cNvPr id="14" name="Shape 336"/>
          <p:cNvSpPr txBox="1"/>
          <p:nvPr/>
        </p:nvSpPr>
        <p:spPr>
          <a:xfrm>
            <a:off x="10202049" y="5342675"/>
            <a:ext cx="2974200" cy="679800"/>
          </a:xfrm>
          <a:prstGeom prst="rect">
            <a:avLst/>
          </a:prstGeom>
          <a:noFill/>
          <a:ln>
            <a:noFill/>
          </a:ln>
        </p:spPr>
        <p:txBody>
          <a:bodyPr wrap="square" lIns="91425" tIns="91425" rIns="91425" bIns="91425" anchor="t" anchorCtr="0">
            <a:noAutofit/>
          </a:bodyPr>
          <a:lstStyle/>
          <a:p>
            <a:pPr marL="0" marR="0" lvl="0" indent="0" algn="ctr" rtl="0">
              <a:lnSpc>
                <a:spcPct val="150000"/>
              </a:lnSpc>
              <a:spcBef>
                <a:spcPts val="0"/>
              </a:spcBef>
              <a:spcAft>
                <a:spcPts val="0"/>
              </a:spcAft>
              <a:buClr>
                <a:schemeClr val="dk1"/>
              </a:buClr>
              <a:buSzPct val="25000"/>
              <a:buFont typeface="Arial"/>
              <a:buNone/>
            </a:pPr>
            <a:r>
              <a:rPr lang="en-US" sz="3000" dirty="0" smtClean="0">
                <a:solidFill>
                  <a:schemeClr val="dk1"/>
                </a:solidFill>
              </a:rPr>
              <a:t>Docker on AWS</a:t>
            </a:r>
            <a:endParaRPr sz="1400" b="0" i="0" u="none" strike="noStrike" cap="none" dirty="0">
              <a:solidFill>
                <a:srgbClr val="000000"/>
              </a:solidFill>
              <a:latin typeface="Arial"/>
              <a:ea typeface="Arial"/>
              <a:cs typeface="Arial"/>
              <a:sym typeface="Arial"/>
            </a:endParaRPr>
          </a:p>
        </p:txBody>
      </p:sp>
      <p:pic>
        <p:nvPicPr>
          <p:cNvPr id="2050" name="Picture 2" descr="Image result for chrome logo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5183" y="1869519"/>
            <a:ext cx="1670933" cy="167093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ws logo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5070" y="4308611"/>
            <a:ext cx="2215621" cy="833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3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p:cTn id="7" dur="500"/>
                                        <p:tgtEl>
                                          <p:spTgt spid="3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4"/>
                                        </p:tgtEl>
                                        <p:attrNameLst>
                                          <p:attrName>style.visibility</p:attrName>
                                        </p:attrNameLst>
                                      </p:cBhvr>
                                      <p:to>
                                        <p:strVal val="visible"/>
                                      </p:to>
                                    </p:set>
                                    <p:animEffect transition="in" filter="fade">
                                      <p:cBhvr>
                                        <p:cTn id="10" dur="500"/>
                                        <p:tgtEl>
                                          <p:spTgt spid="3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8"/>
                                        </p:tgtEl>
                                        <p:attrNameLst>
                                          <p:attrName>style.visibility</p:attrName>
                                        </p:attrNameLst>
                                      </p:cBhvr>
                                      <p:to>
                                        <p:strVal val="visible"/>
                                      </p:to>
                                    </p:set>
                                    <p:animEffect transition="in" filter="fade">
                                      <p:cBhvr>
                                        <p:cTn id="15" dur="500"/>
                                        <p:tgtEl>
                                          <p:spTgt spid="3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6"/>
                                        </p:tgtEl>
                                        <p:attrNameLst>
                                          <p:attrName>style.visibility</p:attrName>
                                        </p:attrNameLst>
                                      </p:cBhvr>
                                      <p:to>
                                        <p:strVal val="visible"/>
                                      </p:to>
                                    </p:set>
                                    <p:animEffect transition="in" filter="fade">
                                      <p:cBhvr>
                                        <p:cTn id="18" dur="500"/>
                                        <p:tgtEl>
                                          <p:spTgt spid="3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p:bldP spid="336"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323087" y="347412"/>
            <a:ext cx="13986900" cy="1079699"/>
          </a:xfrm>
          <a:prstGeom prst="rect">
            <a:avLst/>
          </a:prstGeom>
          <a:noFill/>
          <a:ln>
            <a:noFill/>
          </a:ln>
        </p:spPr>
        <p:txBody>
          <a:bodyPr wrap="square" lIns="146300" tIns="91425" rIns="146300"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Structure of the Training</a:t>
            </a:r>
          </a:p>
        </p:txBody>
      </p:sp>
      <p:sp>
        <p:nvSpPr>
          <p:cNvPr id="352" name="Shape 352"/>
          <p:cNvSpPr txBox="1"/>
          <p:nvPr/>
        </p:nvSpPr>
        <p:spPr>
          <a:xfrm>
            <a:off x="1110325" y="3397941"/>
            <a:ext cx="3209700" cy="15153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4800" b="1" i="0" u="none" strike="noStrike" cap="none" dirty="0">
                <a:solidFill>
                  <a:schemeClr val="dk1"/>
                </a:solidFill>
                <a:latin typeface="Arial"/>
                <a:ea typeface="Arial"/>
                <a:cs typeface="Arial"/>
                <a:sym typeface="Arial"/>
              </a:rPr>
              <a:t>Key </a:t>
            </a:r>
          </a:p>
          <a:p>
            <a:pPr marL="0" marR="0" lvl="0" indent="0" algn="ctr" rtl="0">
              <a:lnSpc>
                <a:spcPct val="100000"/>
              </a:lnSpc>
              <a:spcBef>
                <a:spcPts val="0"/>
              </a:spcBef>
              <a:spcAft>
                <a:spcPts val="0"/>
              </a:spcAft>
              <a:buClr>
                <a:schemeClr val="dk1"/>
              </a:buClr>
              <a:buSzPct val="25000"/>
              <a:buFont typeface="Arial"/>
              <a:buNone/>
            </a:pPr>
            <a:r>
              <a:rPr lang="en-US" sz="4800" b="1" i="0" u="none" strike="noStrike" cap="none" dirty="0">
                <a:solidFill>
                  <a:schemeClr val="dk1"/>
                </a:solidFill>
                <a:latin typeface="Arial"/>
                <a:ea typeface="Arial"/>
                <a:cs typeface="Arial"/>
                <a:sym typeface="Arial"/>
              </a:rPr>
              <a:t>Concepts</a:t>
            </a:r>
          </a:p>
          <a:p>
            <a:pPr marL="0" marR="0" lvl="0" indent="0" algn="l" rtl="0">
              <a:lnSpc>
                <a:spcPct val="100000"/>
              </a:lnSpc>
              <a:spcBef>
                <a:spcPts val="0"/>
              </a:spcBef>
              <a:spcAft>
                <a:spcPts val="0"/>
              </a:spcAft>
              <a:buClr>
                <a:srgbClr val="000000"/>
              </a:buClr>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53" name="Shape 353"/>
          <p:cNvSpPr/>
          <p:nvPr/>
        </p:nvSpPr>
        <p:spPr>
          <a:xfrm>
            <a:off x="8841325" y="3606294"/>
            <a:ext cx="1032900" cy="1098600"/>
          </a:xfrm>
          <a:prstGeom prst="rightArrow">
            <a:avLst>
              <a:gd name="adj1" fmla="val 50000"/>
              <a:gd name="adj2" fmla="val 50000"/>
            </a:avLst>
          </a:prstGeom>
          <a:solidFill>
            <a:srgbClr val="00BBC9"/>
          </a:solidFill>
          <a:ln w="25400" cap="flat" cmpd="sng">
            <a:solidFill>
              <a:srgbClr val="008892"/>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354" name="Shape 354"/>
          <p:cNvSpPr txBox="1"/>
          <p:nvPr/>
        </p:nvSpPr>
        <p:spPr>
          <a:xfrm>
            <a:off x="5361900" y="3048450"/>
            <a:ext cx="3906599" cy="21327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4800" b="1" i="0" u="none" strike="noStrike" cap="none" dirty="0">
                <a:solidFill>
                  <a:schemeClr val="dk1"/>
                </a:solidFill>
                <a:latin typeface="Arial"/>
                <a:ea typeface="Arial"/>
                <a:cs typeface="Arial"/>
                <a:sym typeface="Arial"/>
              </a:rPr>
              <a:t>Watch </a:t>
            </a:r>
          </a:p>
          <a:p>
            <a:pPr marL="0" marR="0" lvl="0" indent="0" algn="ctr" rtl="0">
              <a:lnSpc>
                <a:spcPct val="100000"/>
              </a:lnSpc>
              <a:spcBef>
                <a:spcPts val="0"/>
              </a:spcBef>
              <a:spcAft>
                <a:spcPts val="0"/>
              </a:spcAft>
              <a:buClr>
                <a:schemeClr val="dk1"/>
              </a:buClr>
              <a:buSzPct val="25000"/>
              <a:buFont typeface="Arial"/>
              <a:buNone/>
            </a:pPr>
            <a:r>
              <a:rPr lang="en-US" sz="4800" b="1" i="0" u="none" strike="noStrike" cap="none" dirty="0">
                <a:solidFill>
                  <a:schemeClr val="dk1"/>
                </a:solidFill>
                <a:latin typeface="Arial"/>
                <a:ea typeface="Arial"/>
                <a:cs typeface="Arial"/>
                <a:sym typeface="Arial"/>
              </a:rPr>
              <a:t>&amp; </a:t>
            </a:r>
          </a:p>
          <a:p>
            <a:pPr marL="0" marR="0" lvl="0" indent="0" algn="ctr" rtl="0">
              <a:lnSpc>
                <a:spcPct val="100000"/>
              </a:lnSpc>
              <a:spcBef>
                <a:spcPts val="0"/>
              </a:spcBef>
              <a:spcAft>
                <a:spcPts val="0"/>
              </a:spcAft>
              <a:buClr>
                <a:schemeClr val="dk1"/>
              </a:buClr>
              <a:buSzPct val="25000"/>
              <a:buFont typeface="Arial"/>
              <a:buNone/>
            </a:pPr>
            <a:r>
              <a:rPr lang="en-US" sz="4800" b="1" i="0" u="none" strike="noStrike" cap="none" dirty="0">
                <a:solidFill>
                  <a:schemeClr val="dk1"/>
                </a:solidFill>
                <a:latin typeface="Arial"/>
                <a:ea typeface="Arial"/>
                <a:cs typeface="Arial"/>
                <a:sym typeface="Arial"/>
              </a:rPr>
              <a:t>Learn</a:t>
            </a:r>
          </a:p>
          <a:p>
            <a:pPr marL="0" marR="0" lvl="0" indent="0" algn="l" rtl="0">
              <a:lnSpc>
                <a:spcPct val="100000"/>
              </a:lnSpc>
              <a:spcBef>
                <a:spcPts val="0"/>
              </a:spcBef>
              <a:spcAft>
                <a:spcPts val="0"/>
              </a:spcAft>
              <a:buClr>
                <a:srgbClr val="000000"/>
              </a:buClr>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55" name="Shape 355"/>
          <p:cNvSpPr txBox="1"/>
          <p:nvPr/>
        </p:nvSpPr>
        <p:spPr>
          <a:xfrm>
            <a:off x="9483225" y="3397950"/>
            <a:ext cx="4511700" cy="15153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4800" b="1" i="0" u="none" strike="noStrike" cap="none" dirty="0">
                <a:solidFill>
                  <a:schemeClr val="dk1"/>
                </a:solidFill>
                <a:latin typeface="Arial"/>
                <a:ea typeface="Arial"/>
                <a:cs typeface="Arial"/>
                <a:sym typeface="Arial"/>
              </a:rPr>
              <a:t>Individual </a:t>
            </a:r>
          </a:p>
          <a:p>
            <a:pPr marL="0" marR="0" lvl="0" indent="0" algn="ctr" rtl="0">
              <a:lnSpc>
                <a:spcPct val="100000"/>
              </a:lnSpc>
              <a:spcBef>
                <a:spcPts val="0"/>
              </a:spcBef>
              <a:spcAft>
                <a:spcPts val="0"/>
              </a:spcAft>
              <a:buClr>
                <a:schemeClr val="dk1"/>
              </a:buClr>
              <a:buSzPct val="25000"/>
              <a:buFont typeface="Arial"/>
              <a:buNone/>
            </a:pPr>
            <a:r>
              <a:rPr lang="en-US" sz="4800" b="1" i="0" u="none" strike="noStrike" cap="none" dirty="0">
                <a:solidFill>
                  <a:schemeClr val="dk1"/>
                </a:solidFill>
                <a:latin typeface="Arial"/>
                <a:ea typeface="Arial"/>
                <a:cs typeface="Arial"/>
                <a:sym typeface="Arial"/>
              </a:rPr>
              <a:t>Exercises</a:t>
            </a:r>
          </a:p>
        </p:txBody>
      </p:sp>
      <p:sp>
        <p:nvSpPr>
          <p:cNvPr id="356" name="Shape 356"/>
          <p:cNvSpPr/>
          <p:nvPr/>
        </p:nvSpPr>
        <p:spPr>
          <a:xfrm>
            <a:off x="4766275" y="3565494"/>
            <a:ext cx="1032900" cy="1098600"/>
          </a:xfrm>
          <a:prstGeom prst="rightArrow">
            <a:avLst>
              <a:gd name="adj1" fmla="val 50000"/>
              <a:gd name="adj2" fmla="val 50000"/>
            </a:avLst>
          </a:prstGeom>
          <a:solidFill>
            <a:srgbClr val="00BBC9"/>
          </a:solidFill>
          <a:ln w="25400" cap="flat" cmpd="sng">
            <a:solidFill>
              <a:srgbClr val="008892"/>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p:bldP spid="353" grpId="0" animBg="1"/>
      <p:bldP spid="354" grpId="0"/>
      <p:bldP spid="355" grpId="0"/>
      <p:bldP spid="35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title"/>
          </p:nvPr>
        </p:nvSpPr>
        <p:spPr>
          <a:xfrm>
            <a:off x="589787" y="3876773"/>
            <a:ext cx="12908699" cy="1379400"/>
          </a:xfrm>
          <a:prstGeom prst="rect">
            <a:avLst/>
          </a:prstGeom>
          <a:noFill/>
          <a:ln>
            <a:noFill/>
          </a:ln>
        </p:spPr>
        <p:txBody>
          <a:bodyPr wrap="square" lIns="146300" tIns="91425" rIns="146300" bIns="91425"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US" sz="8470" b="1" i="0" u="none" strike="noStrike" cap="none">
                <a:solidFill>
                  <a:schemeClr val="lt1"/>
                </a:solidFill>
                <a:latin typeface="Arial"/>
                <a:ea typeface="Arial"/>
                <a:cs typeface="Arial"/>
                <a:sym typeface="Arial"/>
              </a:rPr>
              <a:t>You Already Have an Instance of TabPy</a:t>
            </a:r>
          </a:p>
        </p:txBody>
      </p:sp>
      <p:pic>
        <p:nvPicPr>
          <p:cNvPr id="366" name="Shape 366"/>
          <p:cNvPicPr preferRelativeResize="0"/>
          <p:nvPr/>
        </p:nvPicPr>
        <p:blipFill rotWithShape="1">
          <a:blip r:embed="rId3">
            <a:alphaModFix/>
          </a:blip>
          <a:srcRect/>
          <a:stretch/>
        </p:blipFill>
        <p:spPr>
          <a:xfrm>
            <a:off x="9784875" y="994500"/>
            <a:ext cx="4074612" cy="3138706"/>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Establish Connection </a:t>
            </a:r>
          </a:p>
        </p:txBody>
      </p:sp>
      <p:pic>
        <p:nvPicPr>
          <p:cNvPr id="394" name="Shape 394"/>
          <p:cNvPicPr preferRelativeResize="0"/>
          <p:nvPr/>
        </p:nvPicPr>
        <p:blipFill rotWithShape="1">
          <a:blip r:embed="rId3">
            <a:alphaModFix/>
          </a:blip>
          <a:srcRect/>
          <a:stretch/>
        </p:blipFill>
        <p:spPr>
          <a:xfrm>
            <a:off x="3777673" y="1427112"/>
            <a:ext cx="6826815" cy="6169062"/>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title"/>
          </p:nvPr>
        </p:nvSpPr>
        <p:spPr>
          <a:xfrm>
            <a:off x="323087" y="347412"/>
            <a:ext cx="13986900" cy="10797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Establish Connection </a:t>
            </a:r>
          </a:p>
        </p:txBody>
      </p:sp>
      <p:pic>
        <p:nvPicPr>
          <p:cNvPr id="3" name="Picture 2"/>
          <p:cNvPicPr>
            <a:picLocks noChangeAspect="1"/>
          </p:cNvPicPr>
          <p:nvPr/>
        </p:nvPicPr>
        <p:blipFill>
          <a:blip r:embed="rId3"/>
          <a:stretch>
            <a:fillRect/>
          </a:stretch>
        </p:blipFill>
        <p:spPr>
          <a:xfrm>
            <a:off x="7556917" y="2773639"/>
            <a:ext cx="6893867" cy="2754325"/>
          </a:xfrm>
          <a:prstGeom prst="rect">
            <a:avLst/>
          </a:prstGeom>
        </p:spPr>
      </p:pic>
      <p:pic>
        <p:nvPicPr>
          <p:cNvPr id="5" name="Picture 4"/>
          <p:cNvPicPr>
            <a:picLocks noChangeAspect="1"/>
          </p:cNvPicPr>
          <p:nvPr/>
        </p:nvPicPr>
        <p:blipFill>
          <a:blip r:embed="rId4"/>
          <a:stretch>
            <a:fillRect/>
          </a:stretch>
        </p:blipFill>
        <p:spPr>
          <a:xfrm>
            <a:off x="276393" y="2299855"/>
            <a:ext cx="6804930" cy="3963142"/>
          </a:xfrm>
          <a:prstGeom prst="rect">
            <a:avLst/>
          </a:prstGeom>
        </p:spPr>
      </p:pic>
      <p:sp>
        <p:nvSpPr>
          <p:cNvPr id="2" name="Rectangle 1"/>
          <p:cNvSpPr/>
          <p:nvPr/>
        </p:nvSpPr>
        <p:spPr>
          <a:xfrm>
            <a:off x="461637" y="5385688"/>
            <a:ext cx="1910443" cy="702130"/>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640587" y="3444973"/>
            <a:ext cx="12908699" cy="1379400"/>
          </a:xfrm>
          <a:prstGeom prst="rect">
            <a:avLst/>
          </a:prstGeom>
          <a:noFill/>
          <a:ln>
            <a:noFill/>
          </a:ln>
        </p:spPr>
        <p:txBody>
          <a:bodyPr wrap="square" lIns="146300" tIns="91425" rIns="146300" bIns="91425"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US" sz="8470" b="1" i="0" u="none" strike="noStrike" cap="none">
                <a:solidFill>
                  <a:schemeClr val="lt1"/>
                </a:solidFill>
                <a:latin typeface="Arial"/>
                <a:ea typeface="Arial"/>
                <a:cs typeface="Arial"/>
                <a:sym typeface="Arial"/>
              </a:rPr>
              <a:t>Outliers </a:t>
            </a:r>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Shape 416" descr="Related image"/>
          <p:cNvPicPr preferRelativeResize="0"/>
          <p:nvPr/>
        </p:nvPicPr>
        <p:blipFill rotWithShape="1">
          <a:blip r:embed="rId3">
            <a:alphaModFix/>
          </a:blip>
          <a:srcRect l="1820" t="1245" r="2063" b="2390"/>
          <a:stretch/>
        </p:blipFill>
        <p:spPr>
          <a:xfrm>
            <a:off x="419650" y="1764259"/>
            <a:ext cx="5190600" cy="5204100"/>
          </a:xfrm>
          <a:prstGeom prst="ellipse">
            <a:avLst/>
          </a:prstGeom>
          <a:noFill/>
          <a:ln>
            <a:noFill/>
          </a:ln>
        </p:spPr>
      </p:pic>
      <p:sp>
        <p:nvSpPr>
          <p:cNvPr id="417" name="Shape 417"/>
          <p:cNvSpPr txBox="1">
            <a:spLocks noGrp="1"/>
          </p:cNvSpPr>
          <p:nvPr>
            <p:ph type="body" idx="1"/>
          </p:nvPr>
        </p:nvSpPr>
        <p:spPr>
          <a:xfrm>
            <a:off x="5978062" y="1586312"/>
            <a:ext cx="8521200" cy="6421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a:buNone/>
            </a:pPr>
            <a:endParaRPr sz="3200" b="0" i="0" u="none" strike="noStrike" cap="none">
              <a:solidFill>
                <a:schemeClr val="dk1"/>
              </a:solidFill>
              <a:latin typeface="Arial"/>
              <a:ea typeface="Arial"/>
              <a:cs typeface="Arial"/>
              <a:sym typeface="Arial"/>
            </a:endParaRPr>
          </a:p>
          <a:p>
            <a:pPr marL="0" marR="0" lvl="0" indent="0" algn="l" rtl="0">
              <a:lnSpc>
                <a:spcPct val="90000"/>
              </a:lnSpc>
              <a:spcBef>
                <a:spcPts val="1200"/>
              </a:spcBef>
              <a:spcAft>
                <a:spcPts val="0"/>
              </a:spcAft>
              <a:buClr>
                <a:schemeClr val="dk1"/>
              </a:buClr>
              <a:buSzPct val="25000"/>
              <a:buFont typeface="Arial"/>
              <a:buNone/>
            </a:pPr>
            <a:r>
              <a:rPr lang="en-US" b="0"/>
              <a:t>Data: </a:t>
            </a:r>
          </a:p>
          <a:p>
            <a:pPr marL="0" marR="0" lvl="0" indent="0" algn="l" rtl="0">
              <a:lnSpc>
                <a:spcPct val="90000"/>
              </a:lnSpc>
              <a:spcBef>
                <a:spcPts val="1200"/>
              </a:spcBef>
              <a:spcAft>
                <a:spcPts val="0"/>
              </a:spcAft>
              <a:buClr>
                <a:schemeClr val="dk1"/>
              </a:buClr>
              <a:buSzPct val="25000"/>
              <a:buFont typeface="Arial"/>
              <a:buNone/>
            </a:pPr>
            <a:r>
              <a:rPr lang="en-US" sz="3200" b="0" i="0" u="none" strike="noStrike" cap="none">
                <a:solidFill>
                  <a:schemeClr val="dk1"/>
                </a:solidFill>
                <a:latin typeface="Arial"/>
                <a:ea typeface="Arial"/>
                <a:cs typeface="Arial"/>
                <a:sym typeface="Arial"/>
              </a:rPr>
              <a:t>10 years of </a:t>
            </a:r>
            <a:r>
              <a:rPr lang="en-US" b="0"/>
              <a:t>historical</a:t>
            </a:r>
            <a:r>
              <a:rPr lang="en-US" sz="3200" b="0" i="0" u="none" strike="noStrike" cap="none">
                <a:solidFill>
                  <a:schemeClr val="dk1"/>
                </a:solidFill>
                <a:latin typeface="Arial"/>
                <a:ea typeface="Arial"/>
                <a:cs typeface="Arial"/>
                <a:sym typeface="Arial"/>
              </a:rPr>
              <a:t> sea surface temperatures across the Pacific Ocean. </a:t>
            </a:r>
          </a:p>
          <a:p>
            <a:pPr marL="0" marR="0" lvl="0" indent="0" algn="l" rtl="0">
              <a:lnSpc>
                <a:spcPct val="90000"/>
              </a:lnSpc>
              <a:spcBef>
                <a:spcPts val="1200"/>
              </a:spcBef>
              <a:spcAft>
                <a:spcPts val="0"/>
              </a:spcAft>
              <a:buClr>
                <a:schemeClr val="dk1"/>
              </a:buClr>
              <a:buSzPct val="25000"/>
              <a:buFont typeface="Arial"/>
              <a:buNone/>
            </a:pPr>
            <a:endParaRPr sz="3200" b="0" i="0" u="none" strike="noStrike" cap="none">
              <a:solidFill>
                <a:schemeClr val="dk1"/>
              </a:solidFill>
              <a:latin typeface="Arial"/>
              <a:ea typeface="Arial"/>
              <a:cs typeface="Arial"/>
              <a:sym typeface="Arial"/>
            </a:endParaRPr>
          </a:p>
          <a:p>
            <a:pPr marL="0" marR="0" lvl="0" indent="0" algn="l" rtl="0">
              <a:lnSpc>
                <a:spcPct val="90000"/>
              </a:lnSpc>
              <a:spcBef>
                <a:spcPts val="1200"/>
              </a:spcBef>
              <a:spcAft>
                <a:spcPts val="0"/>
              </a:spcAft>
              <a:buClr>
                <a:schemeClr val="dk1"/>
              </a:buClr>
              <a:buSzPct val="25000"/>
              <a:buFont typeface="Arial"/>
              <a:buNone/>
            </a:pPr>
            <a:r>
              <a:rPr lang="en-US" b="0"/>
              <a:t>Challenge: </a:t>
            </a:r>
          </a:p>
          <a:p>
            <a:pPr marL="0" marR="0" lvl="0" indent="0" algn="l" rtl="0">
              <a:lnSpc>
                <a:spcPct val="90000"/>
              </a:lnSpc>
              <a:spcBef>
                <a:spcPts val="1200"/>
              </a:spcBef>
              <a:spcAft>
                <a:spcPts val="0"/>
              </a:spcAft>
              <a:buClr>
                <a:schemeClr val="dk1"/>
              </a:buClr>
              <a:buSzPct val="25000"/>
              <a:buFont typeface="Arial"/>
              <a:buNone/>
            </a:pPr>
            <a:r>
              <a:rPr lang="en-US" sz="3200" b="0" i="0" u="none" strike="noStrike" cap="none">
                <a:solidFill>
                  <a:schemeClr val="dk1"/>
                </a:solidFill>
                <a:latin typeface="Arial"/>
                <a:ea typeface="Arial"/>
                <a:cs typeface="Arial"/>
                <a:sym typeface="Arial"/>
              </a:rPr>
              <a:t>Can you track outliers in the data to see if this matches up with a historic occurrence of El Niño.</a:t>
            </a:r>
          </a:p>
        </p:txBody>
      </p:sp>
      <p:sp>
        <p:nvSpPr>
          <p:cNvPr id="418" name="Shape 418"/>
          <p:cNvSpPr txBox="1">
            <a:spLocks noGrp="1"/>
          </p:cNvSpPr>
          <p:nvPr>
            <p:ph type="title"/>
          </p:nvPr>
        </p:nvSpPr>
        <p:spPr>
          <a:xfrm>
            <a:off x="323087" y="347412"/>
            <a:ext cx="13986900" cy="10797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Sea Temperature Outliers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Sea Temperature Outliers</a:t>
            </a:r>
          </a:p>
        </p:txBody>
      </p:sp>
      <p:pic>
        <p:nvPicPr>
          <p:cNvPr id="425" name="Shape 425"/>
          <p:cNvPicPr preferRelativeResize="0"/>
          <p:nvPr/>
        </p:nvPicPr>
        <p:blipFill rotWithShape="1">
          <a:blip r:embed="rId3">
            <a:alphaModFix/>
          </a:blip>
          <a:srcRect/>
          <a:stretch/>
        </p:blipFill>
        <p:spPr>
          <a:xfrm>
            <a:off x="1736124" y="1427124"/>
            <a:ext cx="10802212" cy="6449957"/>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title"/>
          </p:nvPr>
        </p:nvSpPr>
        <p:spPr>
          <a:xfrm>
            <a:off x="323087" y="347412"/>
            <a:ext cx="13986900" cy="10797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a:t>Sensor Outliers and IOT</a:t>
            </a:r>
          </a:p>
        </p:txBody>
      </p:sp>
      <p:sp>
        <p:nvSpPr>
          <p:cNvPr id="432" name="Shape 432"/>
          <p:cNvSpPr txBox="1">
            <a:spLocks noGrp="1"/>
          </p:cNvSpPr>
          <p:nvPr>
            <p:ph type="body" idx="1"/>
          </p:nvPr>
        </p:nvSpPr>
        <p:spPr>
          <a:xfrm>
            <a:off x="5887472" y="1427100"/>
            <a:ext cx="8422500" cy="6421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a:buNone/>
            </a:pPr>
            <a:endParaRPr sz="3200" b="0" i="0" u="none" strike="noStrike" cap="none">
              <a:solidFill>
                <a:schemeClr val="dk1"/>
              </a:solidFill>
              <a:latin typeface="Arial"/>
              <a:ea typeface="Arial"/>
              <a:cs typeface="Arial"/>
              <a:sym typeface="Arial"/>
            </a:endParaRPr>
          </a:p>
          <a:p>
            <a:pPr marL="0" marR="0" lvl="0" indent="0" algn="l" rtl="0">
              <a:lnSpc>
                <a:spcPct val="90000"/>
              </a:lnSpc>
              <a:spcBef>
                <a:spcPts val="1200"/>
              </a:spcBef>
              <a:spcAft>
                <a:spcPts val="0"/>
              </a:spcAft>
              <a:buClr>
                <a:schemeClr val="dk1"/>
              </a:buClr>
              <a:buSzPct val="25000"/>
              <a:buFont typeface="Arial"/>
              <a:buNone/>
            </a:pPr>
            <a:r>
              <a:rPr lang="en-US" b="0"/>
              <a:t>Data:</a:t>
            </a:r>
          </a:p>
          <a:p>
            <a:pPr marL="0" marR="0" lvl="0" indent="0" algn="l" rtl="0">
              <a:lnSpc>
                <a:spcPct val="90000"/>
              </a:lnSpc>
              <a:spcBef>
                <a:spcPts val="1200"/>
              </a:spcBef>
              <a:spcAft>
                <a:spcPts val="0"/>
              </a:spcAft>
              <a:buClr>
                <a:schemeClr val="dk1"/>
              </a:buClr>
              <a:buSzPct val="25000"/>
              <a:buFont typeface="Arial"/>
              <a:buNone/>
            </a:pPr>
            <a:r>
              <a:rPr lang="en-US" b="0"/>
              <a:t>Temperature output from a gas turbine sensor, recorded on average every minute</a:t>
            </a:r>
          </a:p>
          <a:p>
            <a:pPr marL="0" marR="0" lvl="0" indent="0" algn="l" rtl="0">
              <a:lnSpc>
                <a:spcPct val="90000"/>
              </a:lnSpc>
              <a:spcBef>
                <a:spcPts val="1200"/>
              </a:spcBef>
              <a:spcAft>
                <a:spcPts val="0"/>
              </a:spcAft>
              <a:buClr>
                <a:schemeClr val="dk1"/>
              </a:buClr>
              <a:buSzPct val="25000"/>
              <a:buFont typeface="Arial"/>
              <a:buNone/>
            </a:pPr>
            <a:endParaRPr sz="3000" b="0" i="0" u="none" strike="noStrike" cap="none">
              <a:solidFill>
                <a:srgbClr val="434343"/>
              </a:solidFill>
            </a:endParaRPr>
          </a:p>
          <a:p>
            <a:pPr marL="0" marR="0" lvl="0" indent="0" algn="l" rtl="0">
              <a:lnSpc>
                <a:spcPct val="90000"/>
              </a:lnSpc>
              <a:spcBef>
                <a:spcPts val="1200"/>
              </a:spcBef>
              <a:spcAft>
                <a:spcPts val="0"/>
              </a:spcAft>
              <a:buClr>
                <a:schemeClr val="dk1"/>
              </a:buClr>
              <a:buSzPct val="25000"/>
              <a:buFont typeface="Arial"/>
              <a:buNone/>
            </a:pPr>
            <a:r>
              <a:rPr lang="en-US" sz="3000" b="0">
                <a:solidFill>
                  <a:srgbClr val="434343"/>
                </a:solidFill>
              </a:rPr>
              <a:t>Challenge:</a:t>
            </a:r>
          </a:p>
          <a:p>
            <a:pPr marL="0" marR="0" lvl="0" indent="0" algn="l" rtl="0">
              <a:lnSpc>
                <a:spcPct val="90000"/>
              </a:lnSpc>
              <a:spcBef>
                <a:spcPts val="1200"/>
              </a:spcBef>
              <a:spcAft>
                <a:spcPts val="0"/>
              </a:spcAft>
              <a:buClr>
                <a:schemeClr val="dk1"/>
              </a:buClr>
              <a:buSzPct val="25000"/>
              <a:buFont typeface="Arial"/>
              <a:buNone/>
            </a:pPr>
            <a:r>
              <a:rPr lang="en-US" sz="3000" b="0">
                <a:solidFill>
                  <a:srgbClr val="434343"/>
                </a:solidFill>
              </a:rPr>
              <a:t>The Operations manager of your power plant wants to know when there is irregular fluctuation in the water output. </a:t>
            </a:r>
          </a:p>
        </p:txBody>
      </p:sp>
      <p:pic>
        <p:nvPicPr>
          <p:cNvPr id="433" name="Shape 433"/>
          <p:cNvPicPr preferRelativeResize="0"/>
          <p:nvPr/>
        </p:nvPicPr>
        <p:blipFill rotWithShape="1">
          <a:blip r:embed="rId3">
            <a:alphaModFix/>
          </a:blip>
          <a:srcRect l="15688" r="18169"/>
          <a:stretch/>
        </p:blipFill>
        <p:spPr>
          <a:xfrm>
            <a:off x="737075" y="2036400"/>
            <a:ext cx="4827300" cy="4861800"/>
          </a:xfrm>
          <a:prstGeom prst="ellipse">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923737" y="2500313"/>
            <a:ext cx="12464557" cy="2877229"/>
          </a:xfrm>
          <a:prstGeom prst="rect">
            <a:avLst/>
          </a:prstGeom>
          <a:noFill/>
          <a:ln>
            <a:noFill/>
          </a:ln>
        </p:spPr>
        <p:txBody>
          <a:bodyPr wrap="square" lIns="146300" tIns="91425" rIns="146300" bIns="91425"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US" sz="6600" b="1" i="0" u="none" strike="noStrike" cap="none">
                <a:solidFill>
                  <a:schemeClr val="lt1"/>
                </a:solidFill>
                <a:latin typeface="Arial"/>
                <a:ea typeface="Arial"/>
                <a:cs typeface="Arial"/>
                <a:sym typeface="Arial"/>
              </a:rPr>
              <a:t>Tableau + Python = </a:t>
            </a:r>
          </a:p>
        </p:txBody>
      </p:sp>
      <p:sp>
        <p:nvSpPr>
          <p:cNvPr id="211" name="Shape 211"/>
          <p:cNvSpPr txBox="1">
            <a:spLocks noGrp="1"/>
          </p:cNvSpPr>
          <p:nvPr>
            <p:ph type="body" idx="1"/>
          </p:nvPr>
        </p:nvSpPr>
        <p:spPr>
          <a:xfrm>
            <a:off x="923712" y="5789017"/>
            <a:ext cx="11629800" cy="1665599"/>
          </a:xfrm>
          <a:prstGeom prst="rect">
            <a:avLst/>
          </a:prstGeom>
          <a:noFill/>
          <a:ln>
            <a:noFill/>
          </a:ln>
        </p:spPr>
        <p:txBody>
          <a:bodyPr wrap="square" lIns="146300" tIns="109725" rIns="146300" bIns="109725" anchor="t" anchorCtr="0">
            <a:noAutofit/>
          </a:bodyPr>
          <a:lstStyle/>
          <a:p>
            <a:pPr marL="0" marR="0" lvl="0" indent="0" algn="l" rtl="0">
              <a:lnSpc>
                <a:spcPct val="90000"/>
              </a:lnSpc>
              <a:spcBef>
                <a:spcPts val="0"/>
              </a:spcBef>
              <a:spcAft>
                <a:spcPts val="0"/>
              </a:spcAft>
              <a:buClr>
                <a:srgbClr val="FFFFFF"/>
              </a:buClr>
              <a:buSzPct val="25000"/>
              <a:buFont typeface="Arial"/>
              <a:buNone/>
            </a:pPr>
            <a:r>
              <a:rPr lang="en-US" sz="3500" b="1" i="0" u="none" strike="noStrike" cap="none">
                <a:solidFill>
                  <a:srgbClr val="FFFFFF"/>
                </a:solidFill>
                <a:latin typeface="Arial"/>
                <a:ea typeface="Arial"/>
                <a:cs typeface="Arial"/>
                <a:sym typeface="Arial"/>
              </a:rPr>
              <a:t>Rachel Bowes | </a:t>
            </a:r>
            <a:r>
              <a:rPr lang="en-US" sz="3500" b="0" i="0" u="none" strike="noStrike" cap="none">
                <a:solidFill>
                  <a:srgbClr val="FFFFFF"/>
                </a:solidFill>
                <a:latin typeface="Arial"/>
                <a:ea typeface="Arial"/>
                <a:cs typeface="Arial"/>
                <a:sym typeface="Arial"/>
              </a:rPr>
              <a:t>Product Consultant</a:t>
            </a:r>
          </a:p>
          <a:p>
            <a:pPr marL="0" marR="0" lvl="0" indent="0" algn="l" rtl="0">
              <a:lnSpc>
                <a:spcPct val="90000"/>
              </a:lnSpc>
              <a:spcBef>
                <a:spcPts val="0"/>
              </a:spcBef>
              <a:spcAft>
                <a:spcPts val="0"/>
              </a:spcAft>
              <a:buClr>
                <a:srgbClr val="FFFFFF"/>
              </a:buClr>
              <a:buSzPct val="25000"/>
              <a:buFont typeface="Arial"/>
              <a:buNone/>
            </a:pPr>
            <a:r>
              <a:rPr lang="en-US" sz="3500" b="1" i="0" u="none" strike="noStrike" cap="none">
                <a:solidFill>
                  <a:srgbClr val="FFFFFF"/>
                </a:solidFill>
                <a:latin typeface="Arial"/>
                <a:ea typeface="Arial"/>
                <a:cs typeface="Arial"/>
                <a:sym typeface="Arial"/>
              </a:rPr>
              <a:t>Mohamed El Jaafari | </a:t>
            </a:r>
            <a:r>
              <a:rPr lang="en-US" sz="3500" b="0" i="0" u="none" strike="noStrike" cap="none">
                <a:solidFill>
                  <a:srgbClr val="FFFFFF"/>
                </a:solidFill>
                <a:latin typeface="Arial"/>
                <a:ea typeface="Arial"/>
                <a:cs typeface="Arial"/>
                <a:sym typeface="Arial"/>
              </a:rPr>
              <a:t>Product</a:t>
            </a:r>
            <a:r>
              <a:rPr lang="en-US" sz="3500" b="1" i="0" u="none" strike="noStrike" cap="none">
                <a:solidFill>
                  <a:srgbClr val="FFFFFF"/>
                </a:solidFill>
                <a:latin typeface="Arial"/>
                <a:ea typeface="Arial"/>
                <a:cs typeface="Arial"/>
                <a:sym typeface="Arial"/>
              </a:rPr>
              <a:t> </a:t>
            </a:r>
            <a:r>
              <a:rPr lang="en-US" sz="3500" b="0" i="0" u="none" strike="noStrike" cap="none">
                <a:solidFill>
                  <a:srgbClr val="FFFFFF"/>
                </a:solidFill>
                <a:latin typeface="Arial"/>
                <a:ea typeface="Arial"/>
                <a:cs typeface="Arial"/>
                <a:sym typeface="Arial"/>
              </a:rPr>
              <a:t>Consultant</a:t>
            </a:r>
          </a:p>
          <a:p>
            <a:pPr marL="0" marR="0" lvl="0" indent="0" algn="l" rtl="0">
              <a:lnSpc>
                <a:spcPct val="90000"/>
              </a:lnSpc>
              <a:spcBef>
                <a:spcPts val="0"/>
              </a:spcBef>
              <a:spcAft>
                <a:spcPts val="0"/>
              </a:spcAft>
              <a:buClr>
                <a:srgbClr val="FFFFFF"/>
              </a:buClr>
              <a:buSzPct val="25000"/>
              <a:buFont typeface="Arial"/>
              <a:buNone/>
            </a:pPr>
            <a:endParaRPr sz="3500" b="1" i="0" u="none" strike="noStrike" cap="none">
              <a:solidFill>
                <a:srgbClr val="FFFFFF"/>
              </a:solidFill>
              <a:latin typeface="Arial"/>
              <a:ea typeface="Arial"/>
              <a:cs typeface="Arial"/>
              <a:sym typeface="Arial"/>
            </a:endParaRPr>
          </a:p>
        </p:txBody>
      </p:sp>
      <p:sp>
        <p:nvSpPr>
          <p:cNvPr id="212" name="Shape 212"/>
          <p:cNvSpPr txBox="1">
            <a:spLocks noGrp="1"/>
          </p:cNvSpPr>
          <p:nvPr>
            <p:ph type="body" idx="2"/>
          </p:nvPr>
        </p:nvSpPr>
        <p:spPr>
          <a:xfrm>
            <a:off x="923737" y="1447800"/>
            <a:ext cx="7971405" cy="523219"/>
          </a:xfrm>
          <a:prstGeom prst="rect">
            <a:avLst/>
          </a:prstGeom>
          <a:noFill/>
          <a:ln>
            <a:noFill/>
          </a:ln>
        </p:spPr>
        <p:txBody>
          <a:bodyPr wrap="square" lIns="146300" tIns="91425" rIns="146300" bIns="91425"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US" sz="2400" b="1" i="0" u="none" strike="noStrike" cap="none">
                <a:solidFill>
                  <a:schemeClr val="lt1"/>
                </a:solidFill>
                <a:latin typeface="Arial"/>
                <a:ea typeface="Arial"/>
                <a:cs typeface="Arial"/>
                <a:sym typeface="Arial"/>
              </a:rPr>
              <a:t>#Data17</a:t>
            </a:r>
          </a:p>
        </p:txBody>
      </p:sp>
      <p:pic>
        <p:nvPicPr>
          <p:cNvPr id="213" name="Shape 213" descr="Image result for transparent gif heart"/>
          <p:cNvPicPr preferRelativeResize="0"/>
          <p:nvPr/>
        </p:nvPicPr>
        <p:blipFill rotWithShape="1">
          <a:blip r:embed="rId3">
            <a:alphaModFix/>
          </a:blip>
          <a:srcRect/>
          <a:stretch/>
        </p:blipFill>
        <p:spPr>
          <a:xfrm>
            <a:off x="9035625" y="1971018"/>
            <a:ext cx="1905000" cy="1905000"/>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Sensor Outliers and IoT</a:t>
            </a:r>
          </a:p>
        </p:txBody>
      </p:sp>
      <p:pic>
        <p:nvPicPr>
          <p:cNvPr id="440" name="Shape 440"/>
          <p:cNvPicPr preferRelativeResize="0"/>
          <p:nvPr/>
        </p:nvPicPr>
        <p:blipFill rotWithShape="1">
          <a:blip r:embed="rId3">
            <a:alphaModFix/>
          </a:blip>
          <a:srcRect/>
          <a:stretch/>
        </p:blipFill>
        <p:spPr>
          <a:xfrm>
            <a:off x="1945649" y="1427112"/>
            <a:ext cx="9946214" cy="6453826"/>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a:spLocks noGrp="1"/>
          </p:cNvSpPr>
          <p:nvPr>
            <p:ph type="title"/>
          </p:nvPr>
        </p:nvSpPr>
        <p:spPr>
          <a:xfrm>
            <a:off x="463154" y="510708"/>
            <a:ext cx="12908700" cy="2587334"/>
          </a:xfrm>
          <a:prstGeom prst="rect">
            <a:avLst/>
          </a:prstGeom>
        </p:spPr>
        <p:txBody>
          <a:bodyPr wrap="square" lIns="91425" tIns="91425" rIns="91425" bIns="91425" anchor="t" anchorCtr="0">
            <a:noAutofit/>
          </a:bodyPr>
          <a:lstStyle/>
          <a:p>
            <a:pPr lvl="0">
              <a:spcBef>
                <a:spcPts val="0"/>
              </a:spcBef>
              <a:buNone/>
            </a:pPr>
            <a:r>
              <a:rPr lang="en-US" dirty="0"/>
              <a:t>Key Takeaways</a:t>
            </a:r>
          </a:p>
          <a:p>
            <a:pPr lvl="0">
              <a:spcBef>
                <a:spcPts val="0"/>
              </a:spcBef>
              <a:buNone/>
            </a:pPr>
            <a:r>
              <a:rPr lang="en-US" sz="7200" b="0" dirty="0"/>
              <a:t>Outliers</a:t>
            </a:r>
          </a:p>
        </p:txBody>
      </p:sp>
      <p:sp>
        <p:nvSpPr>
          <p:cNvPr id="2" name="TextBox 1"/>
          <p:cNvSpPr txBox="1"/>
          <p:nvPr/>
        </p:nvSpPr>
        <p:spPr>
          <a:xfrm>
            <a:off x="463154" y="3098042"/>
            <a:ext cx="14167246" cy="3831818"/>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5400" dirty="0" smtClean="0">
                <a:solidFill>
                  <a:schemeClr val="bg1"/>
                </a:solidFill>
              </a:rPr>
              <a:t>Python can be </a:t>
            </a:r>
            <a:r>
              <a:rPr lang="en-US" sz="5400" b="1" dirty="0" smtClean="0">
                <a:solidFill>
                  <a:schemeClr val="bg1"/>
                </a:solidFill>
              </a:rPr>
              <a:t>FUSSY</a:t>
            </a:r>
          </a:p>
          <a:p>
            <a:pPr marL="571500" indent="-571500">
              <a:lnSpc>
                <a:spcPct val="150000"/>
              </a:lnSpc>
              <a:buFont typeface="Arial" panose="020B0604020202020204" pitchFamily="34" charset="0"/>
              <a:buChar char="•"/>
            </a:pPr>
            <a:r>
              <a:rPr lang="en-US" sz="5400" dirty="0" smtClean="0">
                <a:solidFill>
                  <a:schemeClr val="bg1"/>
                </a:solidFill>
              </a:rPr>
              <a:t>‘</a:t>
            </a:r>
            <a:r>
              <a:rPr lang="en-US" sz="5400" i="1" dirty="0" smtClean="0">
                <a:solidFill>
                  <a:schemeClr val="bg1"/>
                </a:solidFill>
              </a:rPr>
              <a:t>Compute Using</a:t>
            </a:r>
            <a:r>
              <a:rPr lang="en-US" sz="5400" dirty="0" smtClean="0">
                <a:solidFill>
                  <a:schemeClr val="bg1"/>
                </a:solidFill>
              </a:rPr>
              <a:t>’ gives us </a:t>
            </a:r>
            <a:r>
              <a:rPr lang="en-US" sz="5400" b="1" dirty="0" smtClean="0">
                <a:solidFill>
                  <a:schemeClr val="bg1"/>
                </a:solidFill>
              </a:rPr>
              <a:t>CONTROL</a:t>
            </a:r>
          </a:p>
          <a:p>
            <a:pPr marL="571500" indent="-571500">
              <a:lnSpc>
                <a:spcPct val="150000"/>
              </a:lnSpc>
              <a:buFont typeface="Arial" panose="020B0604020202020204" pitchFamily="34" charset="0"/>
              <a:buChar char="•"/>
            </a:pPr>
            <a:r>
              <a:rPr lang="en-US" sz="5400" dirty="0" smtClean="0">
                <a:solidFill>
                  <a:schemeClr val="bg1"/>
                </a:solidFill>
              </a:rPr>
              <a:t>Spot anomalies &amp; potential issues </a:t>
            </a:r>
            <a:r>
              <a:rPr lang="en-US" sz="5400" b="1" dirty="0" smtClean="0">
                <a:solidFill>
                  <a:schemeClr val="bg1"/>
                </a:solidFill>
              </a:rPr>
              <a:t>FAST</a:t>
            </a:r>
            <a:endParaRPr lang="en-US" sz="5400" b="1" dirty="0">
              <a:solidFill>
                <a:schemeClr val="bg1"/>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xfrm>
            <a:off x="640587" y="3444973"/>
            <a:ext cx="12908699" cy="1379400"/>
          </a:xfrm>
          <a:prstGeom prst="rect">
            <a:avLst/>
          </a:prstGeom>
          <a:noFill/>
          <a:ln>
            <a:noFill/>
          </a:ln>
        </p:spPr>
        <p:txBody>
          <a:bodyPr wrap="square" lIns="146300" tIns="91425" rIns="146300" bIns="91425"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US" sz="8470" b="1" i="0" u="none" strike="noStrike" cap="none">
                <a:solidFill>
                  <a:schemeClr val="lt1"/>
                </a:solidFill>
                <a:latin typeface="Arial"/>
                <a:ea typeface="Arial"/>
                <a:cs typeface="Arial"/>
                <a:sym typeface="Arial"/>
              </a:rPr>
              <a:t>Clustering </a:t>
            </a:r>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Shape 461"/>
          <p:cNvSpPr txBox="1">
            <a:spLocks noGrp="1"/>
          </p:cNvSpPr>
          <p:nvPr>
            <p:ph type="title"/>
          </p:nvPr>
        </p:nvSpPr>
        <p:spPr>
          <a:xfrm>
            <a:off x="323087" y="347412"/>
            <a:ext cx="13986900" cy="1079700"/>
          </a:xfrm>
          <a:prstGeom prst="rect">
            <a:avLst/>
          </a:prstGeom>
        </p:spPr>
        <p:txBody>
          <a:bodyPr wrap="square" lIns="91425" tIns="91425" rIns="91425" bIns="91425" anchor="t" anchorCtr="0">
            <a:noAutofit/>
          </a:bodyPr>
          <a:lstStyle/>
          <a:p>
            <a:pPr lvl="0">
              <a:spcBef>
                <a:spcPts val="0"/>
              </a:spcBef>
              <a:buNone/>
            </a:pPr>
            <a:r>
              <a:rPr lang="en-US"/>
              <a:t>Clustering Points </a:t>
            </a:r>
          </a:p>
        </p:txBody>
      </p:sp>
      <p:sp>
        <p:nvSpPr>
          <p:cNvPr id="462" name="Shape 462"/>
          <p:cNvSpPr txBox="1">
            <a:spLocks noGrp="1"/>
          </p:cNvSpPr>
          <p:nvPr>
            <p:ph type="body" idx="1"/>
          </p:nvPr>
        </p:nvSpPr>
        <p:spPr>
          <a:xfrm>
            <a:off x="7043738" y="1820449"/>
            <a:ext cx="6786562" cy="4951826"/>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a:buNone/>
            </a:pPr>
            <a:endParaRPr sz="3200" b="0" i="0" u="none" strike="noStrike" cap="none" dirty="0">
              <a:solidFill>
                <a:schemeClr val="dk1"/>
              </a:solidFill>
              <a:latin typeface="Arial"/>
              <a:ea typeface="Arial"/>
              <a:cs typeface="Arial"/>
              <a:sym typeface="Arial"/>
            </a:endParaRPr>
          </a:p>
          <a:p>
            <a:pPr marL="0" marR="0" lvl="0" indent="0" algn="l" rtl="0">
              <a:lnSpc>
                <a:spcPct val="90000"/>
              </a:lnSpc>
              <a:spcBef>
                <a:spcPts val="1200"/>
              </a:spcBef>
              <a:spcAft>
                <a:spcPts val="0"/>
              </a:spcAft>
              <a:buClr>
                <a:schemeClr val="dk1"/>
              </a:buClr>
              <a:buSzPct val="25000"/>
              <a:buFont typeface="Arial"/>
              <a:buNone/>
            </a:pPr>
            <a:r>
              <a:rPr lang="en-US" b="0" dirty="0">
                <a:solidFill>
                  <a:srgbClr val="434343"/>
                </a:solidFill>
              </a:rPr>
              <a:t>Data:</a:t>
            </a:r>
          </a:p>
          <a:p>
            <a:pPr marL="0" marR="0" lvl="0" indent="0" algn="l" rtl="0">
              <a:lnSpc>
                <a:spcPct val="90000"/>
              </a:lnSpc>
              <a:spcBef>
                <a:spcPts val="1200"/>
              </a:spcBef>
              <a:spcAft>
                <a:spcPts val="0"/>
              </a:spcAft>
              <a:buClr>
                <a:schemeClr val="dk1"/>
              </a:buClr>
              <a:buSzPct val="25000"/>
              <a:buFont typeface="Arial"/>
              <a:buNone/>
            </a:pPr>
            <a:r>
              <a:rPr lang="en-US" b="0" dirty="0">
                <a:solidFill>
                  <a:srgbClr val="434343"/>
                </a:solidFill>
              </a:rPr>
              <a:t>X and Y variables </a:t>
            </a:r>
          </a:p>
          <a:p>
            <a:pPr marL="0" marR="0" lvl="0" indent="0" algn="l" rtl="0">
              <a:lnSpc>
                <a:spcPct val="90000"/>
              </a:lnSpc>
              <a:spcBef>
                <a:spcPts val="1200"/>
              </a:spcBef>
              <a:spcAft>
                <a:spcPts val="0"/>
              </a:spcAft>
              <a:buClr>
                <a:schemeClr val="dk1"/>
              </a:buClr>
              <a:buSzPct val="25000"/>
              <a:buFont typeface="Arial"/>
              <a:buNone/>
            </a:pPr>
            <a:endParaRPr b="0" dirty="0">
              <a:solidFill>
                <a:srgbClr val="434343"/>
              </a:solidFill>
            </a:endParaRPr>
          </a:p>
          <a:p>
            <a:pPr marL="0" marR="0" lvl="0" indent="0" algn="l" rtl="0">
              <a:lnSpc>
                <a:spcPct val="90000"/>
              </a:lnSpc>
              <a:spcBef>
                <a:spcPts val="1200"/>
              </a:spcBef>
              <a:spcAft>
                <a:spcPts val="0"/>
              </a:spcAft>
              <a:buClr>
                <a:schemeClr val="dk1"/>
              </a:buClr>
              <a:buSzPct val="25000"/>
              <a:buFont typeface="Arial"/>
              <a:buNone/>
            </a:pPr>
            <a:r>
              <a:rPr lang="en-US" sz="3000" b="0" dirty="0">
                <a:solidFill>
                  <a:srgbClr val="434343"/>
                </a:solidFill>
              </a:rPr>
              <a:t>Challenge: </a:t>
            </a:r>
          </a:p>
          <a:p>
            <a:pPr marL="0" marR="0" lvl="0" indent="0" algn="l" rtl="0">
              <a:lnSpc>
                <a:spcPct val="90000"/>
              </a:lnSpc>
              <a:spcBef>
                <a:spcPts val="1200"/>
              </a:spcBef>
              <a:spcAft>
                <a:spcPts val="0"/>
              </a:spcAft>
              <a:buClr>
                <a:schemeClr val="dk1"/>
              </a:buClr>
              <a:buSzPct val="25000"/>
              <a:buFont typeface="Arial"/>
              <a:buNone/>
            </a:pPr>
            <a:r>
              <a:rPr lang="en-US" sz="3000" b="0" dirty="0" err="1">
                <a:solidFill>
                  <a:srgbClr val="434343"/>
                </a:solidFill>
              </a:rPr>
              <a:t>Analyse</a:t>
            </a:r>
            <a:r>
              <a:rPr lang="en-US" sz="3000" b="0" dirty="0">
                <a:solidFill>
                  <a:srgbClr val="434343"/>
                </a:solidFill>
              </a:rPr>
              <a:t> the difference between k-means and DBSCAN algorithms  </a:t>
            </a:r>
          </a:p>
          <a:p>
            <a:pPr marL="0" marR="0" lvl="0" indent="0" algn="l" rtl="0">
              <a:lnSpc>
                <a:spcPct val="90000"/>
              </a:lnSpc>
              <a:spcBef>
                <a:spcPts val="1200"/>
              </a:spcBef>
              <a:spcAft>
                <a:spcPts val="0"/>
              </a:spcAft>
              <a:buClr>
                <a:schemeClr val="dk1"/>
              </a:buClr>
              <a:buSzPct val="25000"/>
              <a:buFont typeface="Arial"/>
              <a:buNone/>
            </a:pPr>
            <a:endParaRPr sz="3000" b="0" i="0" u="none" strike="noStrike" cap="none" dirty="0">
              <a:solidFill>
                <a:srgbClr val="434343"/>
              </a:solidFill>
            </a:endParaRPr>
          </a:p>
        </p:txBody>
      </p:sp>
      <p:pic>
        <p:nvPicPr>
          <p:cNvPr id="463" name="Shape 463"/>
          <p:cNvPicPr preferRelativeResize="0"/>
          <p:nvPr/>
        </p:nvPicPr>
        <p:blipFill>
          <a:blip r:embed="rId3">
            <a:alphaModFix/>
          </a:blip>
          <a:stretch>
            <a:fillRect/>
          </a:stretch>
        </p:blipFill>
        <p:spPr>
          <a:xfrm>
            <a:off x="636588" y="2005686"/>
            <a:ext cx="5907088" cy="4766589"/>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Clustering </a:t>
            </a:r>
          </a:p>
        </p:txBody>
      </p:sp>
      <p:pic>
        <p:nvPicPr>
          <p:cNvPr id="470" name="Shape 470"/>
          <p:cNvPicPr preferRelativeResize="0"/>
          <p:nvPr/>
        </p:nvPicPr>
        <p:blipFill rotWithShape="1">
          <a:blip r:embed="rId3">
            <a:alphaModFix/>
          </a:blip>
          <a:srcRect/>
          <a:stretch/>
        </p:blipFill>
        <p:spPr>
          <a:xfrm>
            <a:off x="2680299" y="1427125"/>
            <a:ext cx="8735219" cy="6032681"/>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23087" y="347412"/>
            <a:ext cx="13987007" cy="1079596"/>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Crimes In Seattle</a:t>
            </a:r>
          </a:p>
        </p:txBody>
      </p:sp>
      <p:sp>
        <p:nvSpPr>
          <p:cNvPr id="477" name="Shape 477"/>
          <p:cNvSpPr txBox="1">
            <a:spLocks noGrp="1"/>
          </p:cNvSpPr>
          <p:nvPr>
            <p:ph type="body" idx="1"/>
          </p:nvPr>
        </p:nvSpPr>
        <p:spPr>
          <a:xfrm>
            <a:off x="6560350" y="1932850"/>
            <a:ext cx="8151900" cy="64218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1200"/>
              </a:spcBef>
              <a:spcAft>
                <a:spcPts val="0"/>
              </a:spcAft>
              <a:buClr>
                <a:schemeClr val="dk1"/>
              </a:buClr>
              <a:buSzPct val="25000"/>
              <a:buFont typeface="Arial"/>
              <a:buNone/>
            </a:pPr>
            <a:r>
              <a:rPr lang="en-US" sz="3000" b="0">
                <a:solidFill>
                  <a:srgbClr val="434343"/>
                </a:solidFill>
              </a:rPr>
              <a:t>Data: </a:t>
            </a:r>
          </a:p>
          <a:p>
            <a:pPr marL="0" marR="0" lvl="0" indent="0" algn="l" rtl="0">
              <a:lnSpc>
                <a:spcPct val="90000"/>
              </a:lnSpc>
              <a:spcBef>
                <a:spcPts val="1200"/>
              </a:spcBef>
              <a:spcAft>
                <a:spcPts val="0"/>
              </a:spcAft>
              <a:buClr>
                <a:schemeClr val="dk1"/>
              </a:buClr>
              <a:buSzPct val="25000"/>
              <a:buFont typeface="Arial"/>
              <a:buNone/>
            </a:pPr>
            <a:r>
              <a:rPr lang="en-US" sz="3000" b="0"/>
              <a:t>Seattle 911 Incidents Report with coordinates of their occurence.</a:t>
            </a:r>
          </a:p>
          <a:p>
            <a:pPr marL="0" marR="0" lvl="0" indent="0" algn="l" rtl="0">
              <a:lnSpc>
                <a:spcPct val="90000"/>
              </a:lnSpc>
              <a:spcBef>
                <a:spcPts val="1200"/>
              </a:spcBef>
              <a:spcAft>
                <a:spcPts val="0"/>
              </a:spcAft>
              <a:buClr>
                <a:schemeClr val="dk1"/>
              </a:buClr>
              <a:buSzPct val="25000"/>
              <a:buFont typeface="Arial"/>
              <a:buNone/>
            </a:pPr>
            <a:endParaRPr sz="3000" b="0">
              <a:solidFill>
                <a:srgbClr val="434343"/>
              </a:solidFill>
            </a:endParaRPr>
          </a:p>
          <a:p>
            <a:pPr marL="0" marR="0" lvl="0" indent="0" algn="l" rtl="0">
              <a:lnSpc>
                <a:spcPct val="90000"/>
              </a:lnSpc>
              <a:spcBef>
                <a:spcPts val="1200"/>
              </a:spcBef>
              <a:spcAft>
                <a:spcPts val="0"/>
              </a:spcAft>
              <a:buClr>
                <a:schemeClr val="dk1"/>
              </a:buClr>
              <a:buSzPct val="25000"/>
              <a:buFont typeface="Arial"/>
              <a:buNone/>
            </a:pPr>
            <a:r>
              <a:rPr lang="en-US" sz="3000" b="0">
                <a:solidFill>
                  <a:srgbClr val="434343"/>
                </a:solidFill>
              </a:rPr>
              <a:t>Challenge: </a:t>
            </a:r>
          </a:p>
          <a:p>
            <a:pPr lvl="0" indent="0" rtl="0">
              <a:spcBef>
                <a:spcPts val="0"/>
              </a:spcBef>
              <a:buClr>
                <a:schemeClr val="dk1"/>
              </a:buClr>
              <a:buSzPct val="25000"/>
              <a:buFont typeface="Arial"/>
              <a:buNone/>
            </a:pPr>
            <a:r>
              <a:rPr lang="en-US" sz="3000" b="0"/>
              <a:t>We’re going to our Company event in Seattle, I want to know what areas are safe for me to hang out at</a:t>
            </a:r>
          </a:p>
          <a:p>
            <a:pPr marL="0" marR="0" lvl="0" indent="0" algn="l" rtl="0">
              <a:lnSpc>
                <a:spcPct val="90000"/>
              </a:lnSpc>
              <a:spcBef>
                <a:spcPts val="1200"/>
              </a:spcBef>
              <a:spcAft>
                <a:spcPts val="0"/>
              </a:spcAft>
              <a:buClr>
                <a:schemeClr val="dk1"/>
              </a:buClr>
              <a:buSzPct val="25000"/>
              <a:buFont typeface="Arial"/>
              <a:buNone/>
            </a:pPr>
            <a:r>
              <a:rPr lang="en-US" sz="3000" b="0">
                <a:solidFill>
                  <a:srgbClr val="434343"/>
                </a:solidFill>
              </a:rPr>
              <a:t> </a:t>
            </a:r>
          </a:p>
          <a:p>
            <a:pPr marL="0" marR="0" lvl="0" indent="0" algn="l" rtl="0">
              <a:lnSpc>
                <a:spcPct val="90000"/>
              </a:lnSpc>
              <a:spcBef>
                <a:spcPts val="1200"/>
              </a:spcBef>
              <a:spcAft>
                <a:spcPts val="0"/>
              </a:spcAft>
              <a:buClr>
                <a:schemeClr val="dk1"/>
              </a:buClr>
              <a:buSzPct val="25000"/>
              <a:buFont typeface="Arial"/>
              <a:buNone/>
            </a:pPr>
            <a:endParaRPr sz="3000" b="0" i="0" u="none" strike="noStrike" cap="none">
              <a:solidFill>
                <a:srgbClr val="434343"/>
              </a:solidFill>
            </a:endParaRPr>
          </a:p>
        </p:txBody>
      </p:sp>
      <p:pic>
        <p:nvPicPr>
          <p:cNvPr id="478" name="Shape 478"/>
          <p:cNvPicPr preferRelativeResize="0"/>
          <p:nvPr/>
        </p:nvPicPr>
        <p:blipFill rotWithShape="1">
          <a:blip r:embed="rId3">
            <a:alphaModFix/>
          </a:blip>
          <a:srcRect l="3380" r="36247"/>
          <a:stretch/>
        </p:blipFill>
        <p:spPr>
          <a:xfrm>
            <a:off x="613225" y="1932850"/>
            <a:ext cx="5195100" cy="5179200"/>
          </a:xfrm>
          <a:prstGeom prst="ellipse">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Shape 484"/>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Clustering Crimes in Seattle</a:t>
            </a:r>
          </a:p>
        </p:txBody>
      </p:sp>
      <p:pic>
        <p:nvPicPr>
          <p:cNvPr id="485" name="Shape 485"/>
          <p:cNvPicPr preferRelativeResize="0"/>
          <p:nvPr/>
        </p:nvPicPr>
        <p:blipFill rotWithShape="1">
          <a:blip r:embed="rId3">
            <a:alphaModFix/>
          </a:blip>
          <a:srcRect/>
          <a:stretch/>
        </p:blipFill>
        <p:spPr>
          <a:xfrm>
            <a:off x="3723775" y="1427112"/>
            <a:ext cx="6546085" cy="6450902"/>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xfrm>
            <a:off x="463154" y="551652"/>
            <a:ext cx="12908700" cy="2950800"/>
          </a:xfrm>
          <a:prstGeom prst="rect">
            <a:avLst/>
          </a:prstGeom>
        </p:spPr>
        <p:txBody>
          <a:bodyPr wrap="square" lIns="91425" tIns="91425" rIns="91425" bIns="91425" anchor="t" anchorCtr="0">
            <a:noAutofit/>
          </a:bodyPr>
          <a:lstStyle/>
          <a:p>
            <a:pPr lvl="0" rtl="0">
              <a:spcBef>
                <a:spcPts val="0"/>
              </a:spcBef>
              <a:buNone/>
            </a:pPr>
            <a:r>
              <a:rPr lang="en-US"/>
              <a:t>Key Takeaways</a:t>
            </a:r>
          </a:p>
          <a:p>
            <a:pPr lvl="0" rtl="0">
              <a:spcBef>
                <a:spcPts val="0"/>
              </a:spcBef>
              <a:buNone/>
            </a:pPr>
            <a:r>
              <a:rPr lang="en-US" sz="7200" b="0" dirty="0"/>
              <a:t>Clustering</a:t>
            </a:r>
          </a:p>
        </p:txBody>
      </p:sp>
      <p:sp>
        <p:nvSpPr>
          <p:cNvPr id="3" name="TextBox 2"/>
          <p:cNvSpPr txBox="1"/>
          <p:nvPr/>
        </p:nvSpPr>
        <p:spPr>
          <a:xfrm>
            <a:off x="463154" y="2838736"/>
            <a:ext cx="14167246" cy="5078313"/>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5400" b="1" dirty="0" smtClean="0">
                <a:solidFill>
                  <a:schemeClr val="bg1"/>
                </a:solidFill>
              </a:rPr>
              <a:t>PARAMETERS</a:t>
            </a:r>
            <a:r>
              <a:rPr lang="en-US" sz="5400" dirty="0" smtClean="0">
                <a:solidFill>
                  <a:schemeClr val="bg1"/>
                </a:solidFill>
              </a:rPr>
              <a:t> are your friend</a:t>
            </a:r>
          </a:p>
          <a:p>
            <a:pPr marL="571500" indent="-571500">
              <a:lnSpc>
                <a:spcPct val="150000"/>
              </a:lnSpc>
              <a:buFont typeface="Arial" panose="020B0604020202020204" pitchFamily="34" charset="0"/>
              <a:buChar char="•"/>
            </a:pPr>
            <a:r>
              <a:rPr lang="en-US" sz="5400" dirty="0" smtClean="0">
                <a:solidFill>
                  <a:schemeClr val="bg1"/>
                </a:solidFill>
              </a:rPr>
              <a:t>There is </a:t>
            </a:r>
            <a:r>
              <a:rPr lang="en-US" sz="5400" b="1" dirty="0" smtClean="0">
                <a:solidFill>
                  <a:schemeClr val="bg1"/>
                </a:solidFill>
              </a:rPr>
              <a:t>NO</a:t>
            </a:r>
            <a:r>
              <a:rPr lang="en-US" sz="5400" dirty="0" smtClean="0">
                <a:solidFill>
                  <a:schemeClr val="bg1"/>
                </a:solidFill>
              </a:rPr>
              <a:t> </a:t>
            </a:r>
            <a:r>
              <a:rPr lang="en-US" sz="5400" b="1" dirty="0" smtClean="0">
                <a:solidFill>
                  <a:schemeClr val="bg1"/>
                </a:solidFill>
              </a:rPr>
              <a:t>ONE SIZE FITS ALL </a:t>
            </a:r>
            <a:r>
              <a:rPr lang="en-US" sz="5400" dirty="0" smtClean="0">
                <a:solidFill>
                  <a:schemeClr val="bg1"/>
                </a:solidFill>
              </a:rPr>
              <a:t>algorithm</a:t>
            </a:r>
          </a:p>
          <a:p>
            <a:pPr marL="571500" indent="-571500">
              <a:lnSpc>
                <a:spcPct val="150000"/>
              </a:lnSpc>
              <a:buFont typeface="Arial" panose="020B0604020202020204" pitchFamily="34" charset="0"/>
              <a:buChar char="•"/>
            </a:pPr>
            <a:r>
              <a:rPr lang="en-US" sz="5400" dirty="0" smtClean="0">
                <a:solidFill>
                  <a:schemeClr val="bg1"/>
                </a:solidFill>
              </a:rPr>
              <a:t>Identifies </a:t>
            </a:r>
            <a:r>
              <a:rPr lang="en-US" sz="5400" b="1" dirty="0" smtClean="0">
                <a:solidFill>
                  <a:schemeClr val="bg1"/>
                </a:solidFill>
              </a:rPr>
              <a:t>SIMILAR</a:t>
            </a:r>
            <a:r>
              <a:rPr lang="en-US" sz="5400" dirty="0" smtClean="0">
                <a:solidFill>
                  <a:schemeClr val="bg1"/>
                </a:solidFill>
              </a:rPr>
              <a:t> data points</a:t>
            </a:r>
          </a:p>
          <a:p>
            <a:pPr marL="571500" indent="-571500">
              <a:lnSpc>
                <a:spcPct val="150000"/>
              </a:lnSpc>
              <a:buFont typeface="Arial" panose="020B0604020202020204" pitchFamily="34" charset="0"/>
              <a:buChar char="•"/>
            </a:pPr>
            <a:r>
              <a:rPr lang="en-US" sz="5400" dirty="0" smtClean="0">
                <a:solidFill>
                  <a:schemeClr val="bg1"/>
                </a:solidFill>
              </a:rPr>
              <a:t>Leads to </a:t>
            </a:r>
            <a:r>
              <a:rPr lang="en-US" sz="5400" b="1" dirty="0" smtClean="0">
                <a:solidFill>
                  <a:schemeClr val="bg1"/>
                </a:solidFill>
              </a:rPr>
              <a:t>FURTHER ANALYSIS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xfrm>
            <a:off x="640587" y="3444973"/>
            <a:ext cx="12908699" cy="1379400"/>
          </a:xfrm>
          <a:prstGeom prst="rect">
            <a:avLst/>
          </a:prstGeom>
          <a:noFill/>
          <a:ln>
            <a:noFill/>
          </a:ln>
        </p:spPr>
        <p:txBody>
          <a:bodyPr wrap="square" lIns="146300" tIns="91425" rIns="146300" bIns="91425"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US" sz="8470" b="1" i="0" u="none" strike="noStrike" cap="none">
                <a:solidFill>
                  <a:schemeClr val="lt1"/>
                </a:solidFill>
                <a:latin typeface="Arial"/>
                <a:ea typeface="Arial"/>
                <a:cs typeface="Arial"/>
                <a:sym typeface="Arial"/>
              </a:rPr>
              <a:t>Sentiment </a:t>
            </a: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23087" y="347412"/>
            <a:ext cx="13987007" cy="1079596"/>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Sentiment Analysis</a:t>
            </a:r>
          </a:p>
        </p:txBody>
      </p:sp>
      <p:sp>
        <p:nvSpPr>
          <p:cNvPr id="507" name="Shape 507"/>
          <p:cNvSpPr txBox="1">
            <a:spLocks noGrp="1"/>
          </p:cNvSpPr>
          <p:nvPr>
            <p:ph type="body" idx="1"/>
          </p:nvPr>
        </p:nvSpPr>
        <p:spPr>
          <a:xfrm>
            <a:off x="6617175" y="1910425"/>
            <a:ext cx="7690200" cy="5268300"/>
          </a:xfrm>
          <a:prstGeom prst="rect">
            <a:avLst/>
          </a:prstGeom>
          <a:noFill/>
          <a:ln>
            <a:noFill/>
          </a:ln>
        </p:spPr>
        <p:txBody>
          <a:bodyPr wrap="square" lIns="91425" tIns="91425" rIns="91425" bIns="91425" anchor="t" anchorCtr="0">
            <a:noAutofit/>
          </a:bodyPr>
          <a:lstStyle/>
          <a:p>
            <a:pPr lvl="0" indent="0" rtl="0">
              <a:spcBef>
                <a:spcPts val="0"/>
              </a:spcBef>
              <a:buClr>
                <a:schemeClr val="dk1"/>
              </a:buClr>
              <a:buSzPct val="25000"/>
              <a:buFont typeface="Arial"/>
              <a:buNone/>
            </a:pPr>
            <a:r>
              <a:rPr lang="en-US" sz="3000" b="0" dirty="0"/>
              <a:t>Data:</a:t>
            </a:r>
          </a:p>
          <a:p>
            <a:pPr lvl="0" indent="0" rtl="0">
              <a:spcBef>
                <a:spcPts val="0"/>
              </a:spcBef>
              <a:buClr>
                <a:schemeClr val="dk1"/>
              </a:buClr>
              <a:buSzPct val="25000"/>
              <a:buFont typeface="Arial"/>
              <a:buNone/>
            </a:pPr>
            <a:r>
              <a:rPr lang="en-US" sz="3000" b="0" dirty="0"/>
              <a:t>Individual comments for every store ID</a:t>
            </a:r>
          </a:p>
          <a:p>
            <a:pPr lvl="0" indent="0" rtl="0">
              <a:spcBef>
                <a:spcPts val="0"/>
              </a:spcBef>
              <a:buClr>
                <a:schemeClr val="dk1"/>
              </a:buClr>
              <a:buSzPct val="25000"/>
              <a:buFont typeface="Arial"/>
              <a:buNone/>
            </a:pPr>
            <a:endParaRPr sz="3000" b="0" dirty="0"/>
          </a:p>
          <a:p>
            <a:pPr marL="0" marR="0" lvl="0" indent="0" algn="l" rtl="0">
              <a:lnSpc>
                <a:spcPct val="90000"/>
              </a:lnSpc>
              <a:spcBef>
                <a:spcPts val="1200"/>
              </a:spcBef>
              <a:spcAft>
                <a:spcPts val="0"/>
              </a:spcAft>
              <a:buClr>
                <a:schemeClr val="dk1"/>
              </a:buClr>
              <a:buSzPct val="25000"/>
              <a:buFont typeface="Arial"/>
              <a:buNone/>
            </a:pPr>
            <a:r>
              <a:rPr lang="en-US" sz="3000" b="0" dirty="0"/>
              <a:t>Challenge:</a:t>
            </a:r>
          </a:p>
          <a:p>
            <a:pPr marR="0" lvl="0" indent="0" algn="l" rtl="0">
              <a:lnSpc>
                <a:spcPct val="90000"/>
              </a:lnSpc>
              <a:spcBef>
                <a:spcPts val="1200"/>
              </a:spcBef>
              <a:spcAft>
                <a:spcPts val="0"/>
              </a:spcAft>
              <a:buNone/>
            </a:pPr>
            <a:r>
              <a:rPr lang="en-US" sz="3000" b="0" i="0" u="none" strike="noStrike" cap="none" dirty="0">
                <a:solidFill>
                  <a:schemeClr val="dk1"/>
                </a:solidFill>
              </a:rPr>
              <a:t>I gathered comments my customers gave to my 6 stores, can you help me spot negative comments to take action</a:t>
            </a:r>
            <a:r>
              <a:rPr lang="en-US" sz="3000" b="0" dirty="0"/>
              <a:t>. </a:t>
            </a:r>
          </a:p>
          <a:p>
            <a:pPr marL="0" marR="0" lvl="0" indent="0" algn="l" rtl="0">
              <a:lnSpc>
                <a:spcPct val="90000"/>
              </a:lnSpc>
              <a:spcBef>
                <a:spcPts val="1200"/>
              </a:spcBef>
              <a:spcAft>
                <a:spcPts val="0"/>
              </a:spcAft>
              <a:buClr>
                <a:schemeClr val="dk1"/>
              </a:buClr>
              <a:buSzPct val="106666"/>
              <a:buFont typeface="Arial"/>
              <a:buNone/>
            </a:pPr>
            <a:endParaRPr sz="3000" b="0" i="0" u="none" strike="noStrike" cap="none" dirty="0">
              <a:solidFill>
                <a:schemeClr val="dk1"/>
              </a:solidFill>
            </a:endParaRPr>
          </a:p>
        </p:txBody>
      </p:sp>
      <p:pic>
        <p:nvPicPr>
          <p:cNvPr id="508" name="Shape 508"/>
          <p:cNvPicPr preferRelativeResize="0"/>
          <p:nvPr/>
        </p:nvPicPr>
        <p:blipFill rotWithShape="1">
          <a:blip r:embed="rId3">
            <a:alphaModFix/>
          </a:blip>
          <a:srcRect l="2150" r="-2149" b="3119"/>
          <a:stretch/>
        </p:blipFill>
        <p:spPr>
          <a:xfrm>
            <a:off x="565425" y="1910425"/>
            <a:ext cx="5506763" cy="5268300"/>
          </a:xfrm>
          <a:prstGeom prst="ellipse">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Shape 223"/>
          <p:cNvSpPr txBox="1">
            <a:spLocks noGrp="1"/>
          </p:cNvSpPr>
          <p:nvPr>
            <p:ph type="body" idx="1"/>
          </p:nvPr>
        </p:nvSpPr>
        <p:spPr>
          <a:xfrm>
            <a:off x="972044" y="763920"/>
            <a:ext cx="9684486" cy="2170400"/>
          </a:xfrm>
          <a:prstGeom prst="rect">
            <a:avLst/>
          </a:prstGeom>
          <a:noFill/>
          <a:ln>
            <a:noFill/>
          </a:ln>
        </p:spPr>
        <p:txBody>
          <a:bodyPr wrap="square" lIns="146300" tIns="91425" rIns="146300" bIns="91425" anchor="t" anchorCtr="0">
            <a:noAutofit/>
          </a:bodyPr>
          <a:lstStyle/>
          <a:p>
            <a:pPr marL="0" marR="0" lvl="0" indent="0" algn="l" rtl="0">
              <a:lnSpc>
                <a:spcPct val="90000"/>
              </a:lnSpc>
              <a:spcBef>
                <a:spcPts val="0"/>
              </a:spcBef>
              <a:spcAft>
                <a:spcPts val="0"/>
              </a:spcAft>
              <a:buClr>
                <a:srgbClr val="FFFFFF"/>
              </a:buClr>
              <a:buSzPct val="25000"/>
              <a:buFont typeface="Arial"/>
              <a:buNone/>
            </a:pPr>
            <a:r>
              <a:rPr lang="en-US" sz="2800" b="1" i="0" u="none" strike="noStrike" cap="none" dirty="0" smtClean="0">
                <a:solidFill>
                  <a:srgbClr val="FFFFFF"/>
                </a:solidFill>
                <a:latin typeface="Arial"/>
                <a:ea typeface="Arial"/>
                <a:cs typeface="Arial"/>
                <a:sym typeface="Arial"/>
              </a:rPr>
              <a:t>#Data17</a:t>
            </a:r>
            <a:endParaRPr lang="en-US" sz="2800" b="1" i="0" u="none" strike="noStrike" cap="none" dirty="0">
              <a:solidFill>
                <a:srgbClr val="FFFFFF"/>
              </a:solidFill>
              <a:latin typeface="Arial"/>
              <a:ea typeface="Arial"/>
              <a:cs typeface="Arial"/>
              <a:sym typeface="Arial"/>
            </a:endParaRPr>
          </a:p>
        </p:txBody>
      </p:sp>
      <p:sp>
        <p:nvSpPr>
          <p:cNvPr id="222" name="Shape 222"/>
          <p:cNvSpPr txBox="1">
            <a:spLocks noGrp="1"/>
          </p:cNvSpPr>
          <p:nvPr>
            <p:ph type="body" idx="2"/>
          </p:nvPr>
        </p:nvSpPr>
        <p:spPr>
          <a:xfrm>
            <a:off x="7670113" y="6059100"/>
            <a:ext cx="9682162" cy="1513041"/>
          </a:xfrm>
          <a:prstGeom prst="rect">
            <a:avLst/>
          </a:prstGeom>
          <a:noFill/>
          <a:ln>
            <a:noFill/>
          </a:ln>
        </p:spPr>
        <p:txBody>
          <a:bodyPr wrap="square" lIns="146300" tIns="109725" rIns="146300" bIns="109725" anchor="t" anchorCtr="0">
            <a:noAutofit/>
          </a:bodyPr>
          <a:lstStyle/>
          <a:p>
            <a:pPr marL="0" marR="0" lvl="0" indent="0" rtl="0">
              <a:lnSpc>
                <a:spcPct val="90000"/>
              </a:lnSpc>
              <a:spcBef>
                <a:spcPts val="0"/>
              </a:spcBef>
              <a:spcAft>
                <a:spcPts val="0"/>
              </a:spcAft>
              <a:buClr>
                <a:schemeClr val="lt1"/>
              </a:buClr>
              <a:buSzPct val="25000"/>
              <a:buFont typeface="Arial"/>
              <a:buNone/>
            </a:pPr>
            <a:r>
              <a:rPr lang="en-US" sz="3200" b="1" i="0" u="none" strike="noStrike" cap="none" dirty="0" smtClean="0">
                <a:solidFill>
                  <a:srgbClr val="FFFFFF"/>
                </a:solidFill>
                <a:sym typeface="Arial"/>
              </a:rPr>
              <a:t>Rachel | </a:t>
            </a:r>
            <a:r>
              <a:rPr lang="en-US" sz="3200" b="0" i="0" u="none" strike="noStrike" cap="none" dirty="0" smtClean="0">
                <a:solidFill>
                  <a:srgbClr val="FFFFFF"/>
                </a:solidFill>
              </a:rPr>
              <a:t>Product Consultant</a:t>
            </a:r>
            <a:r>
              <a:rPr lang="en-US" sz="3200" b="1" i="0" u="none" strike="noStrike" cap="none" dirty="0" smtClean="0">
                <a:solidFill>
                  <a:srgbClr val="FFFFFF"/>
                </a:solidFill>
                <a:sym typeface="Arial"/>
              </a:rPr>
              <a:t> </a:t>
            </a:r>
          </a:p>
          <a:p>
            <a:pPr marL="0" marR="0" lvl="0" indent="0" rtl="0">
              <a:lnSpc>
                <a:spcPct val="90000"/>
              </a:lnSpc>
              <a:spcBef>
                <a:spcPts val="0"/>
              </a:spcBef>
              <a:spcAft>
                <a:spcPts val="0"/>
              </a:spcAft>
              <a:buClr>
                <a:schemeClr val="lt1"/>
              </a:buClr>
              <a:buSzPct val="25000"/>
              <a:buFont typeface="Arial"/>
              <a:buNone/>
            </a:pPr>
            <a:r>
              <a:rPr lang="en-US" sz="3200" b="1" i="0" u="sng" strike="noStrike" cap="none" dirty="0" smtClean="0">
                <a:solidFill>
                  <a:schemeClr val="hlink"/>
                </a:solidFill>
                <a:sym typeface="Arial"/>
                <a:hlinkClick r:id="rId3"/>
              </a:rPr>
              <a:t>rbowes@tableau.com</a:t>
            </a:r>
          </a:p>
          <a:p>
            <a:pPr marL="0" marR="0" lvl="0" indent="0" rtl="0">
              <a:lnSpc>
                <a:spcPct val="90000"/>
              </a:lnSpc>
              <a:spcBef>
                <a:spcPts val="0"/>
              </a:spcBef>
              <a:spcAft>
                <a:spcPts val="0"/>
              </a:spcAft>
              <a:buClr>
                <a:schemeClr val="lt1"/>
              </a:buClr>
              <a:buSzPct val="25000"/>
              <a:buFont typeface="Arial"/>
              <a:buNone/>
            </a:pPr>
            <a:r>
              <a:rPr lang="en-US" sz="3200" b="1" i="0" u="none" strike="noStrike" cap="none" dirty="0" smtClean="0">
                <a:solidFill>
                  <a:schemeClr val="lt1"/>
                </a:solidFill>
                <a:sym typeface="Arial"/>
              </a:rPr>
              <a:t>@RachelBowes90</a:t>
            </a:r>
          </a:p>
          <a:p>
            <a:pPr marL="0" marR="0" lvl="0" indent="0" algn="l" rtl="0">
              <a:lnSpc>
                <a:spcPct val="90000"/>
              </a:lnSpc>
              <a:spcBef>
                <a:spcPts val="2400"/>
              </a:spcBef>
              <a:spcAft>
                <a:spcPts val="0"/>
              </a:spcAft>
              <a:buClr>
                <a:srgbClr val="FFFFFF"/>
              </a:buClr>
              <a:buSzPct val="25000"/>
              <a:buFont typeface="Arial"/>
              <a:buNone/>
            </a:pPr>
            <a:endParaRPr sz="3200" b="1" i="0" u="none" strike="noStrike" cap="none" dirty="0">
              <a:solidFill>
                <a:srgbClr val="FFFFFF"/>
              </a:solidFill>
              <a:sym typeface="Arial"/>
            </a:endParaRPr>
          </a:p>
        </p:txBody>
      </p:sp>
      <p:pic>
        <p:nvPicPr>
          <p:cNvPr id="225" name="Shape 225"/>
          <p:cNvPicPr preferRelativeResize="0"/>
          <p:nvPr/>
        </p:nvPicPr>
        <p:blipFill rotWithShape="1">
          <a:blip r:embed="rId4">
            <a:alphaModFix/>
            <a:extLst>
              <a:ext uri="{BEBA8EAE-BF5A-486C-A8C5-ECC9F3942E4B}">
                <a14:imgProps xmlns:a14="http://schemas.microsoft.com/office/drawing/2010/main">
                  <a14:imgLayer r:embed="rId5">
                    <a14:imgEffect>
                      <a14:saturation sat="0"/>
                    </a14:imgEffect>
                  </a14:imgLayer>
                </a14:imgProps>
              </a:ext>
            </a:extLst>
          </a:blip>
          <a:srcRect l="3745" t="3676" r="5244" b="4639"/>
          <a:stretch/>
        </p:blipFill>
        <p:spPr>
          <a:xfrm>
            <a:off x="2251975" y="1447800"/>
            <a:ext cx="4431734" cy="4528882"/>
          </a:xfrm>
          <a:prstGeom prst="ellipse">
            <a:avLst/>
          </a:prstGeom>
          <a:noFill/>
          <a:ln>
            <a:noFill/>
          </a:ln>
        </p:spPr>
      </p:pic>
      <p:sp>
        <p:nvSpPr>
          <p:cNvPr id="226" name="Shape 226"/>
          <p:cNvSpPr txBox="1"/>
          <p:nvPr/>
        </p:nvSpPr>
        <p:spPr>
          <a:xfrm>
            <a:off x="449978" y="6059100"/>
            <a:ext cx="6424800" cy="2170500"/>
          </a:xfrm>
          <a:prstGeom prst="rect">
            <a:avLst/>
          </a:prstGeom>
          <a:noFill/>
          <a:ln>
            <a:noFill/>
          </a:ln>
        </p:spPr>
        <p:txBody>
          <a:bodyPr wrap="square" lIns="146300" tIns="109725" rIns="146300" bIns="109725" anchor="t" anchorCtr="0">
            <a:noAutofit/>
          </a:bodyPr>
          <a:lstStyle/>
          <a:p>
            <a:pPr marL="0" marR="0" lvl="0" indent="0" algn="r" rtl="0">
              <a:lnSpc>
                <a:spcPct val="90000"/>
              </a:lnSpc>
              <a:spcBef>
                <a:spcPts val="0"/>
              </a:spcBef>
              <a:spcAft>
                <a:spcPts val="0"/>
              </a:spcAft>
              <a:buClr>
                <a:schemeClr val="lt1"/>
              </a:buClr>
              <a:buSzPct val="25000"/>
              <a:buFont typeface="Arial"/>
              <a:buNone/>
            </a:pPr>
            <a:r>
              <a:rPr lang="en-US" sz="3200" b="1" i="0" u="none" strike="noStrike" cap="none" dirty="0">
                <a:solidFill>
                  <a:srgbClr val="FFFFFF"/>
                </a:solidFill>
                <a:sym typeface="Arial"/>
              </a:rPr>
              <a:t>Mo |</a:t>
            </a:r>
            <a:r>
              <a:rPr lang="en-US" sz="3200" b="1" dirty="0">
                <a:solidFill>
                  <a:srgbClr val="FFFFFF"/>
                </a:solidFill>
              </a:rPr>
              <a:t> </a:t>
            </a:r>
            <a:r>
              <a:rPr lang="en-US" sz="3200" i="0" u="none" strike="noStrike" cap="none" dirty="0">
                <a:solidFill>
                  <a:srgbClr val="FFFFFF"/>
                </a:solidFill>
              </a:rPr>
              <a:t>Product Consultant</a:t>
            </a:r>
          </a:p>
          <a:p>
            <a:pPr marL="0" marR="0" lvl="0" indent="0" algn="r" rtl="0">
              <a:lnSpc>
                <a:spcPct val="90000"/>
              </a:lnSpc>
              <a:spcBef>
                <a:spcPts val="0"/>
              </a:spcBef>
              <a:spcAft>
                <a:spcPts val="0"/>
              </a:spcAft>
              <a:buClr>
                <a:schemeClr val="lt1"/>
              </a:buClr>
              <a:buSzPct val="25000"/>
              <a:buFont typeface="Arial"/>
              <a:buNone/>
            </a:pPr>
            <a:r>
              <a:rPr lang="en-US" sz="3200" b="1" i="0" u="sng" strike="noStrike" cap="none" dirty="0">
                <a:solidFill>
                  <a:schemeClr val="hlink"/>
                </a:solidFill>
                <a:sym typeface="Arial"/>
                <a:hlinkClick r:id="rId6"/>
              </a:rPr>
              <a:t>meljaafari@tableau.com</a:t>
            </a:r>
          </a:p>
          <a:p>
            <a:pPr marL="0" marR="0" lvl="0" indent="0" algn="r" rtl="0">
              <a:lnSpc>
                <a:spcPct val="90000"/>
              </a:lnSpc>
              <a:spcBef>
                <a:spcPts val="0"/>
              </a:spcBef>
              <a:spcAft>
                <a:spcPts val="0"/>
              </a:spcAft>
              <a:buClr>
                <a:schemeClr val="lt1"/>
              </a:buClr>
              <a:buSzPct val="25000"/>
              <a:buFont typeface="Arial"/>
              <a:buNone/>
            </a:pPr>
            <a:r>
              <a:rPr lang="en-US" sz="3200" b="1" i="0" u="none" strike="noStrike" cap="none" dirty="0">
                <a:solidFill>
                  <a:schemeClr val="lt1"/>
                </a:solidFill>
                <a:sym typeface="Arial"/>
              </a:rPr>
              <a:t>@</a:t>
            </a:r>
            <a:r>
              <a:rPr lang="en-US" sz="3200" b="1" i="0" u="none" strike="noStrike" cap="none" dirty="0" err="1">
                <a:solidFill>
                  <a:schemeClr val="lt1"/>
                </a:solidFill>
                <a:sym typeface="Arial"/>
              </a:rPr>
              <a:t>Med_EJ</a:t>
            </a:r>
            <a:endParaRPr lang="en-US" sz="3200" b="1" i="0" u="none" strike="noStrike" cap="none" dirty="0">
              <a:solidFill>
                <a:schemeClr val="lt1"/>
              </a:solidFill>
              <a:sym typeface="Arial"/>
            </a:endParaRPr>
          </a:p>
          <a:p>
            <a:pPr marL="0" marR="0" lvl="0" indent="0" algn="l" rtl="0">
              <a:lnSpc>
                <a:spcPct val="90000"/>
              </a:lnSpc>
              <a:spcBef>
                <a:spcPts val="2400"/>
              </a:spcBef>
              <a:spcAft>
                <a:spcPts val="0"/>
              </a:spcAft>
              <a:buClr>
                <a:srgbClr val="FFFFFF"/>
              </a:buClr>
              <a:buFont typeface="Arial"/>
              <a:buNone/>
            </a:pPr>
            <a:endParaRPr sz="3200" b="1" i="0" u="none" strike="noStrike" cap="none" dirty="0">
              <a:solidFill>
                <a:srgbClr val="FFFFFF"/>
              </a:solidFill>
              <a:sym typeface="Arial"/>
            </a:endParaRPr>
          </a:p>
        </p:txBody>
      </p:sp>
      <p:pic>
        <p:nvPicPr>
          <p:cNvPr id="11" name="Shape 495"/>
          <p:cNvPicPr preferRelativeResize="0"/>
          <p:nvPr/>
        </p:nvPicPr>
        <p:blipFill rotWithShape="1">
          <a:blip r:embed="rId7">
            <a:alphaModFix/>
          </a:blip>
          <a:srcRect l="8035" r="20156"/>
          <a:stretch/>
        </p:blipFill>
        <p:spPr>
          <a:xfrm>
            <a:off x="7670113" y="1447800"/>
            <a:ext cx="4571929" cy="4475931"/>
          </a:xfrm>
          <a:prstGeom prst="ellipse">
            <a:avLst/>
          </a:prstGeom>
          <a:noFill/>
          <a:ln>
            <a:noFill/>
          </a:ln>
        </p:spPr>
      </p:pic>
      <p:pic>
        <p:nvPicPr>
          <p:cNvPr id="1030" name="Picture 6" descr="Image result for union jack heart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23054" y="1312431"/>
            <a:ext cx="2975228" cy="24736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oroccan flag heart 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397" y="3271881"/>
            <a:ext cx="2920539" cy="26518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037437" y="124361"/>
            <a:ext cx="6564573" cy="1323439"/>
          </a:xfrm>
          <a:prstGeom prst="rect">
            <a:avLst/>
          </a:prstGeom>
          <a:noFill/>
        </p:spPr>
        <p:txBody>
          <a:bodyPr wrap="square" rtlCol="0">
            <a:spAutoFit/>
          </a:bodyPr>
          <a:lstStyle/>
          <a:p>
            <a:r>
              <a:rPr lang="en-US" sz="8000" b="1" dirty="0" smtClean="0">
                <a:solidFill>
                  <a:schemeClr val="bg1"/>
                </a:solidFill>
              </a:rPr>
              <a:t>TEAM CALC!</a:t>
            </a:r>
            <a:endParaRPr lang="en-US" sz="8000" b="1"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Effect transition="in" filter="fade">
                                      <p:cBhvr>
                                        <p:cTn id="12" dur="1000"/>
                                        <p:tgtEl>
                                          <p:spTgt spid="10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1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Store Comment </a:t>
            </a:r>
            <a:r>
              <a:rPr lang="en-US"/>
              <a:t>Polarity </a:t>
            </a:r>
          </a:p>
        </p:txBody>
      </p:sp>
      <p:pic>
        <p:nvPicPr>
          <p:cNvPr id="515" name="Shape 515"/>
          <p:cNvPicPr preferRelativeResize="0"/>
          <p:nvPr/>
        </p:nvPicPr>
        <p:blipFill rotWithShape="1">
          <a:blip r:embed="rId3">
            <a:alphaModFix/>
          </a:blip>
          <a:srcRect/>
          <a:stretch/>
        </p:blipFill>
        <p:spPr>
          <a:xfrm>
            <a:off x="583900" y="1929875"/>
            <a:ext cx="13214852" cy="4842945"/>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323087" y="347412"/>
            <a:ext cx="13986900" cy="1079700"/>
          </a:xfrm>
          <a:prstGeom prst="rect">
            <a:avLst/>
          </a:prstGeom>
        </p:spPr>
        <p:txBody>
          <a:bodyPr wrap="square" lIns="91425" tIns="91425" rIns="91425" bIns="91425" anchor="t" anchorCtr="0">
            <a:noAutofit/>
          </a:bodyPr>
          <a:lstStyle/>
          <a:p>
            <a:pPr lvl="0">
              <a:spcBef>
                <a:spcPts val="0"/>
              </a:spcBef>
              <a:buNone/>
            </a:pPr>
            <a:r>
              <a:rPr lang="en-US"/>
              <a:t>Twitter Sentiment Analysis</a:t>
            </a:r>
          </a:p>
        </p:txBody>
      </p:sp>
      <p:sp>
        <p:nvSpPr>
          <p:cNvPr id="522" name="Shape 522"/>
          <p:cNvSpPr txBox="1">
            <a:spLocks noGrp="1"/>
          </p:cNvSpPr>
          <p:nvPr>
            <p:ph type="body" idx="1"/>
          </p:nvPr>
        </p:nvSpPr>
        <p:spPr>
          <a:xfrm>
            <a:off x="6697299" y="1910425"/>
            <a:ext cx="7703400" cy="5751600"/>
          </a:xfrm>
          <a:prstGeom prst="rect">
            <a:avLst/>
          </a:prstGeom>
          <a:noFill/>
          <a:ln>
            <a:noFill/>
          </a:ln>
        </p:spPr>
        <p:txBody>
          <a:bodyPr wrap="square" lIns="91425" tIns="91425" rIns="91425" bIns="91425" anchor="t" anchorCtr="0">
            <a:noAutofit/>
          </a:bodyPr>
          <a:lstStyle/>
          <a:p>
            <a:pPr marL="0" marR="0" lvl="0" indent="-203200" algn="l" rtl="0">
              <a:lnSpc>
                <a:spcPct val="90000"/>
              </a:lnSpc>
              <a:spcBef>
                <a:spcPts val="1200"/>
              </a:spcBef>
              <a:spcAft>
                <a:spcPts val="0"/>
              </a:spcAft>
              <a:buClr>
                <a:schemeClr val="dk1"/>
              </a:buClr>
              <a:buSzPct val="88888"/>
              <a:buFont typeface="Arial"/>
              <a:buNone/>
            </a:pPr>
            <a:r>
              <a:rPr lang="en-US" sz="3600" b="0"/>
              <a:t>Data: </a:t>
            </a:r>
          </a:p>
          <a:p>
            <a:pPr marL="0" marR="0" lvl="0" indent="-203200" algn="l" rtl="0">
              <a:lnSpc>
                <a:spcPct val="90000"/>
              </a:lnSpc>
              <a:spcBef>
                <a:spcPts val="1200"/>
              </a:spcBef>
              <a:spcAft>
                <a:spcPts val="0"/>
              </a:spcAft>
              <a:buClr>
                <a:schemeClr val="dk1"/>
              </a:buClr>
              <a:buSzPct val="88888"/>
              <a:buFont typeface="Arial"/>
              <a:buNone/>
            </a:pPr>
            <a:r>
              <a:rPr lang="en-US" sz="3600" b="0"/>
              <a:t>Tweets @ cirque de soleil</a:t>
            </a:r>
          </a:p>
          <a:p>
            <a:pPr marL="0" marR="0" lvl="0" indent="-203200" algn="l" rtl="0">
              <a:lnSpc>
                <a:spcPct val="90000"/>
              </a:lnSpc>
              <a:spcBef>
                <a:spcPts val="1200"/>
              </a:spcBef>
              <a:spcAft>
                <a:spcPts val="0"/>
              </a:spcAft>
              <a:buClr>
                <a:schemeClr val="dk1"/>
              </a:buClr>
              <a:buSzPct val="88888"/>
              <a:buFont typeface="Arial"/>
              <a:buNone/>
            </a:pPr>
            <a:endParaRPr sz="3600" b="0"/>
          </a:p>
          <a:p>
            <a:pPr marL="0" marR="0" lvl="0" indent="-203200" algn="l" rtl="0">
              <a:lnSpc>
                <a:spcPct val="90000"/>
              </a:lnSpc>
              <a:spcBef>
                <a:spcPts val="1200"/>
              </a:spcBef>
              <a:spcAft>
                <a:spcPts val="0"/>
              </a:spcAft>
              <a:buClr>
                <a:schemeClr val="dk1"/>
              </a:buClr>
              <a:buSzPct val="88888"/>
              <a:buFont typeface="Arial"/>
              <a:buNone/>
            </a:pPr>
            <a:r>
              <a:rPr lang="en-US" sz="3600" b="0"/>
              <a:t>Challenge: </a:t>
            </a:r>
          </a:p>
          <a:p>
            <a:pPr marL="0" marR="0" lvl="0" indent="-203200" algn="l" rtl="0">
              <a:lnSpc>
                <a:spcPct val="90000"/>
              </a:lnSpc>
              <a:spcBef>
                <a:spcPts val="1200"/>
              </a:spcBef>
              <a:spcAft>
                <a:spcPts val="0"/>
              </a:spcAft>
              <a:buClr>
                <a:schemeClr val="dk1"/>
              </a:buClr>
              <a:buSzPct val="88888"/>
              <a:buFont typeface="Arial"/>
              <a:buNone/>
            </a:pPr>
            <a:r>
              <a:rPr lang="en-US" sz="3600" b="0"/>
              <a:t>Is it worth buying tickets to a show this week while I’m in Vegas?</a:t>
            </a:r>
          </a:p>
        </p:txBody>
      </p:sp>
      <p:pic>
        <p:nvPicPr>
          <p:cNvPr id="523" name="Shape 523"/>
          <p:cNvPicPr preferRelativeResize="0"/>
          <p:nvPr/>
        </p:nvPicPr>
        <p:blipFill rotWithShape="1">
          <a:blip r:embed="rId3">
            <a:alphaModFix/>
          </a:blip>
          <a:srcRect l="12521" r="10662"/>
          <a:stretch/>
        </p:blipFill>
        <p:spPr>
          <a:xfrm>
            <a:off x="565425" y="1910425"/>
            <a:ext cx="5709000" cy="5574300"/>
          </a:xfrm>
          <a:prstGeom prst="ellipse">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Twitter Sentiment Analysis</a:t>
            </a:r>
          </a:p>
        </p:txBody>
      </p:sp>
      <p:pic>
        <p:nvPicPr>
          <p:cNvPr id="530" name="Shape 530"/>
          <p:cNvPicPr preferRelativeResize="0"/>
          <p:nvPr/>
        </p:nvPicPr>
        <p:blipFill rotWithShape="1">
          <a:blip r:embed="rId3">
            <a:alphaModFix/>
          </a:blip>
          <a:srcRect/>
          <a:stretch/>
        </p:blipFill>
        <p:spPr>
          <a:xfrm>
            <a:off x="603949" y="2255899"/>
            <a:ext cx="13004697" cy="3711292"/>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517744" y="483413"/>
            <a:ext cx="12908700" cy="2950800"/>
          </a:xfrm>
          <a:prstGeom prst="rect">
            <a:avLst/>
          </a:prstGeom>
        </p:spPr>
        <p:txBody>
          <a:bodyPr wrap="square" lIns="91425" tIns="91425" rIns="91425" bIns="91425" anchor="t" anchorCtr="0">
            <a:noAutofit/>
          </a:bodyPr>
          <a:lstStyle/>
          <a:p>
            <a:pPr lvl="0" rtl="0">
              <a:spcBef>
                <a:spcPts val="0"/>
              </a:spcBef>
              <a:buNone/>
            </a:pPr>
            <a:r>
              <a:rPr lang="en-US" dirty="0"/>
              <a:t>Key Takeaways</a:t>
            </a:r>
          </a:p>
          <a:p>
            <a:pPr lvl="0" rtl="0">
              <a:spcBef>
                <a:spcPts val="0"/>
              </a:spcBef>
              <a:buNone/>
            </a:pPr>
            <a:r>
              <a:rPr lang="en-US" sz="7200" b="0" dirty="0"/>
              <a:t>Sentiment</a:t>
            </a:r>
          </a:p>
        </p:txBody>
      </p:sp>
      <p:sp>
        <p:nvSpPr>
          <p:cNvPr id="3" name="TextBox 2"/>
          <p:cNvSpPr txBox="1"/>
          <p:nvPr/>
        </p:nvSpPr>
        <p:spPr>
          <a:xfrm>
            <a:off x="463154" y="2838736"/>
            <a:ext cx="14167246" cy="5078313"/>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5400" dirty="0" smtClean="0">
                <a:solidFill>
                  <a:schemeClr val="bg1"/>
                </a:solidFill>
              </a:rPr>
              <a:t>Doesn’t understand </a:t>
            </a:r>
            <a:r>
              <a:rPr lang="en-US" sz="5400" b="1" dirty="0" smtClean="0">
                <a:solidFill>
                  <a:schemeClr val="bg1"/>
                </a:solidFill>
              </a:rPr>
              <a:t>SARCASM</a:t>
            </a:r>
            <a:r>
              <a:rPr lang="en-US" sz="5400" dirty="0" smtClean="0">
                <a:solidFill>
                  <a:schemeClr val="bg1"/>
                </a:solidFill>
              </a:rPr>
              <a:t> or </a:t>
            </a:r>
            <a:r>
              <a:rPr lang="en-US" sz="5400" b="1" dirty="0" smtClean="0">
                <a:solidFill>
                  <a:schemeClr val="bg1"/>
                </a:solidFill>
              </a:rPr>
              <a:t>IRONY</a:t>
            </a:r>
          </a:p>
          <a:p>
            <a:pPr marL="571500" indent="-571500">
              <a:lnSpc>
                <a:spcPct val="150000"/>
              </a:lnSpc>
              <a:buFont typeface="Arial" panose="020B0604020202020204" pitchFamily="34" charset="0"/>
              <a:buChar char="•"/>
            </a:pPr>
            <a:r>
              <a:rPr lang="en-US" sz="5400" dirty="0" smtClean="0">
                <a:solidFill>
                  <a:schemeClr val="bg1"/>
                </a:solidFill>
              </a:rPr>
              <a:t>Only as good as the </a:t>
            </a:r>
            <a:r>
              <a:rPr lang="en-US" sz="5400" b="1" dirty="0" smtClean="0">
                <a:solidFill>
                  <a:schemeClr val="bg1"/>
                </a:solidFill>
              </a:rPr>
              <a:t>TRAINING</a:t>
            </a:r>
            <a:r>
              <a:rPr lang="en-US" sz="5400" dirty="0" smtClean="0">
                <a:solidFill>
                  <a:schemeClr val="bg1"/>
                </a:solidFill>
              </a:rPr>
              <a:t> </a:t>
            </a:r>
            <a:r>
              <a:rPr lang="en-US" sz="5400" b="1" dirty="0" smtClean="0">
                <a:solidFill>
                  <a:schemeClr val="bg1"/>
                </a:solidFill>
              </a:rPr>
              <a:t>MODEL</a:t>
            </a:r>
          </a:p>
          <a:p>
            <a:pPr marL="571500" indent="-571500">
              <a:lnSpc>
                <a:spcPct val="150000"/>
              </a:lnSpc>
              <a:buFont typeface="Arial" panose="020B0604020202020204" pitchFamily="34" charset="0"/>
              <a:buChar char="•"/>
            </a:pPr>
            <a:r>
              <a:rPr lang="en-US" sz="5400" b="1" dirty="0" smtClean="0">
                <a:solidFill>
                  <a:schemeClr val="bg1"/>
                </a:solidFill>
              </a:rPr>
              <a:t>INSTANT</a:t>
            </a:r>
            <a:r>
              <a:rPr lang="en-US" sz="5400" dirty="0" smtClean="0">
                <a:solidFill>
                  <a:schemeClr val="bg1"/>
                </a:solidFill>
              </a:rPr>
              <a:t> feedback from social media</a:t>
            </a:r>
          </a:p>
          <a:p>
            <a:pPr marL="571500" indent="-571500">
              <a:lnSpc>
                <a:spcPct val="150000"/>
              </a:lnSpc>
              <a:buFont typeface="Arial" panose="020B0604020202020204" pitchFamily="34" charset="0"/>
              <a:buChar char="•"/>
            </a:pPr>
            <a:r>
              <a:rPr lang="en-US" sz="5400" dirty="0" smtClean="0">
                <a:solidFill>
                  <a:schemeClr val="bg1"/>
                </a:solidFill>
              </a:rPr>
              <a:t>Action can be taken </a:t>
            </a:r>
            <a:r>
              <a:rPr lang="en-US" sz="5400" b="1" dirty="0">
                <a:solidFill>
                  <a:schemeClr val="bg1"/>
                </a:solidFill>
              </a:rPr>
              <a:t>F</a:t>
            </a:r>
            <a:r>
              <a:rPr lang="en-US" sz="5400" b="1" dirty="0" smtClean="0">
                <a:solidFill>
                  <a:schemeClr val="bg1"/>
                </a:solidFill>
              </a:rPr>
              <a:t>AST</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txBox="1">
            <a:spLocks noGrp="1"/>
          </p:cNvSpPr>
          <p:nvPr>
            <p:ph type="title"/>
          </p:nvPr>
        </p:nvSpPr>
        <p:spPr>
          <a:xfrm>
            <a:off x="640587" y="3444973"/>
            <a:ext cx="12908699" cy="1379400"/>
          </a:xfrm>
          <a:prstGeom prst="rect">
            <a:avLst/>
          </a:prstGeom>
          <a:noFill/>
          <a:ln>
            <a:noFill/>
          </a:ln>
        </p:spPr>
        <p:txBody>
          <a:bodyPr wrap="square" lIns="146300" tIns="91425" rIns="146300" bIns="91425"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US" sz="8470" b="1" i="0" u="none" strike="noStrike" cap="none">
                <a:solidFill>
                  <a:schemeClr val="lt1"/>
                </a:solidFill>
                <a:latin typeface="Arial"/>
                <a:ea typeface="Arial"/>
                <a:cs typeface="Arial"/>
                <a:sym typeface="Arial"/>
              </a:rPr>
              <a:t>Regression</a:t>
            </a: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Shape 551"/>
          <p:cNvSpPr txBox="1">
            <a:spLocks noGrp="1"/>
          </p:cNvSpPr>
          <p:nvPr>
            <p:ph type="title"/>
          </p:nvPr>
        </p:nvSpPr>
        <p:spPr>
          <a:xfrm>
            <a:off x="323087" y="347412"/>
            <a:ext cx="13987007" cy="1079596"/>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Multivariate </a:t>
            </a:r>
            <a:r>
              <a:rPr lang="en-US"/>
              <a:t>Linear Regression</a:t>
            </a:r>
          </a:p>
          <a:p>
            <a:pPr marL="0" marR="0" lvl="0" indent="0" algn="l" rtl="0">
              <a:lnSpc>
                <a:spcPct val="90000"/>
              </a:lnSpc>
              <a:spcBef>
                <a:spcPts val="0"/>
              </a:spcBef>
              <a:spcAft>
                <a:spcPts val="0"/>
              </a:spcAft>
              <a:buClr>
                <a:schemeClr val="dk2"/>
              </a:buClr>
              <a:buSzPct val="25000"/>
              <a:buFont typeface="Arial"/>
              <a:buNone/>
            </a:pPr>
            <a:endParaRPr/>
          </a:p>
        </p:txBody>
      </p:sp>
      <p:sp>
        <p:nvSpPr>
          <p:cNvPr id="552" name="Shape 552"/>
          <p:cNvSpPr txBox="1">
            <a:spLocks noGrp="1"/>
          </p:cNvSpPr>
          <p:nvPr>
            <p:ph type="body" idx="1"/>
          </p:nvPr>
        </p:nvSpPr>
        <p:spPr>
          <a:xfrm>
            <a:off x="6712625" y="1427000"/>
            <a:ext cx="7594800" cy="6511500"/>
          </a:xfrm>
          <a:prstGeom prst="rect">
            <a:avLst/>
          </a:prstGeom>
          <a:noFill/>
          <a:ln>
            <a:noFill/>
          </a:ln>
        </p:spPr>
        <p:txBody>
          <a:bodyPr wrap="square" lIns="91425" tIns="91425" rIns="91425" bIns="91425" anchor="t" anchorCtr="0">
            <a:noAutofit/>
          </a:bodyPr>
          <a:lstStyle/>
          <a:p>
            <a:pPr lvl="0" indent="0" rtl="0">
              <a:spcBef>
                <a:spcPts val="0"/>
              </a:spcBef>
              <a:buClr>
                <a:schemeClr val="dk1"/>
              </a:buClr>
              <a:buSzPct val="25000"/>
              <a:buFont typeface="Arial"/>
              <a:buNone/>
            </a:pPr>
            <a:r>
              <a:rPr lang="en-US" sz="3600" b="0"/>
              <a:t>Data: </a:t>
            </a:r>
          </a:p>
          <a:p>
            <a:pPr lvl="0" indent="0" rtl="0">
              <a:spcBef>
                <a:spcPts val="0"/>
              </a:spcBef>
              <a:buClr>
                <a:schemeClr val="dk1"/>
              </a:buClr>
              <a:buSzPct val="25000"/>
              <a:buFont typeface="Arial"/>
              <a:buNone/>
            </a:pPr>
            <a:r>
              <a:rPr lang="en-US" sz="3600" b="0"/>
              <a:t>Revenue </a:t>
            </a:r>
            <a:r>
              <a:rPr lang="en-US" sz="3600"/>
              <a:t>Vs </a:t>
            </a:r>
            <a:r>
              <a:rPr lang="en-US" sz="3600" b="0"/>
              <a:t>Average Household Income, Unemployment Rate &amp; Uni Level rate</a:t>
            </a:r>
          </a:p>
          <a:p>
            <a:pPr marL="0" marR="0" lvl="0" indent="0" algn="l" rtl="0">
              <a:lnSpc>
                <a:spcPct val="90000"/>
              </a:lnSpc>
              <a:spcBef>
                <a:spcPts val="1200"/>
              </a:spcBef>
              <a:spcAft>
                <a:spcPts val="0"/>
              </a:spcAft>
              <a:buClr>
                <a:schemeClr val="dk1"/>
              </a:buClr>
              <a:buSzPct val="25000"/>
              <a:buFont typeface="Arial"/>
              <a:buNone/>
            </a:pPr>
            <a:endParaRPr sz="3600" b="0"/>
          </a:p>
          <a:p>
            <a:pPr marL="0" marR="0" lvl="0" indent="0" algn="l" rtl="0">
              <a:lnSpc>
                <a:spcPct val="90000"/>
              </a:lnSpc>
              <a:spcBef>
                <a:spcPts val="1200"/>
              </a:spcBef>
              <a:spcAft>
                <a:spcPts val="0"/>
              </a:spcAft>
              <a:buClr>
                <a:schemeClr val="dk1"/>
              </a:buClr>
              <a:buSzPct val="25000"/>
              <a:buFont typeface="Arial"/>
              <a:buNone/>
            </a:pPr>
            <a:r>
              <a:rPr lang="en-US" sz="3600" b="0"/>
              <a:t>Challenge:</a:t>
            </a:r>
          </a:p>
          <a:p>
            <a:pPr marL="0" marR="0" lvl="0" indent="0" algn="l" rtl="0">
              <a:lnSpc>
                <a:spcPct val="90000"/>
              </a:lnSpc>
              <a:spcBef>
                <a:spcPts val="1200"/>
              </a:spcBef>
              <a:spcAft>
                <a:spcPts val="0"/>
              </a:spcAft>
              <a:buClr>
                <a:schemeClr val="dk1"/>
              </a:buClr>
              <a:buSzPct val="25000"/>
              <a:buFont typeface="Arial"/>
              <a:buNone/>
            </a:pPr>
            <a:r>
              <a:rPr lang="en-US" sz="3600" b="0" i="0" u="none" strike="noStrike" cap="none">
                <a:solidFill>
                  <a:schemeClr val="dk1"/>
                </a:solidFill>
              </a:rPr>
              <a:t>I need to forecast my </a:t>
            </a:r>
            <a:r>
              <a:rPr lang="en-US" sz="3600" b="0"/>
              <a:t>projected</a:t>
            </a:r>
            <a:r>
              <a:rPr lang="en-US" sz="3600" b="0" i="0" u="none" strike="noStrike" cap="none">
                <a:solidFill>
                  <a:schemeClr val="dk1"/>
                </a:solidFill>
              </a:rPr>
              <a:t> revenue based on socio-economic factors.</a:t>
            </a:r>
          </a:p>
          <a:p>
            <a:pPr marL="0" marR="0" lvl="0" indent="0" algn="l" rtl="0">
              <a:lnSpc>
                <a:spcPct val="90000"/>
              </a:lnSpc>
              <a:spcBef>
                <a:spcPts val="1200"/>
              </a:spcBef>
              <a:spcAft>
                <a:spcPts val="0"/>
              </a:spcAft>
              <a:buClr>
                <a:schemeClr val="dk1"/>
              </a:buClr>
              <a:buSzPct val="122222"/>
              <a:buFont typeface="Arial"/>
              <a:buNone/>
            </a:pPr>
            <a:endParaRPr sz="3600" b="0" i="0" u="none" strike="noStrike" cap="none">
              <a:solidFill>
                <a:schemeClr val="dk1"/>
              </a:solidFill>
            </a:endParaRPr>
          </a:p>
          <a:p>
            <a:pPr marL="0" marR="0" lvl="0" indent="0" algn="l" rtl="0">
              <a:lnSpc>
                <a:spcPct val="90000"/>
              </a:lnSpc>
              <a:spcBef>
                <a:spcPts val="1200"/>
              </a:spcBef>
              <a:spcAft>
                <a:spcPts val="0"/>
              </a:spcAft>
              <a:buClr>
                <a:schemeClr val="dk1"/>
              </a:buClr>
              <a:buSzPct val="25000"/>
              <a:buFont typeface="Arial"/>
              <a:buNone/>
            </a:pPr>
            <a:endParaRPr sz="3600" b="0"/>
          </a:p>
          <a:p>
            <a:pPr marL="0" marR="0" lvl="0" indent="0" algn="l" rtl="0">
              <a:lnSpc>
                <a:spcPct val="90000"/>
              </a:lnSpc>
              <a:spcBef>
                <a:spcPts val="1200"/>
              </a:spcBef>
              <a:spcAft>
                <a:spcPts val="0"/>
              </a:spcAft>
              <a:buClr>
                <a:schemeClr val="dk1"/>
              </a:buClr>
              <a:buSzPct val="25000"/>
              <a:buFont typeface="Arial"/>
              <a:buNone/>
            </a:pPr>
            <a:endParaRPr sz="3600" b="0" i="0" u="none" strike="noStrike" cap="none">
              <a:solidFill>
                <a:schemeClr val="dk1"/>
              </a:solidFill>
            </a:endParaRPr>
          </a:p>
          <a:p>
            <a:pPr marL="0" marR="0" lvl="0" indent="0" algn="l" rtl="0">
              <a:lnSpc>
                <a:spcPct val="90000"/>
              </a:lnSpc>
              <a:spcBef>
                <a:spcPts val="1200"/>
              </a:spcBef>
              <a:spcAft>
                <a:spcPts val="0"/>
              </a:spcAft>
              <a:buClr>
                <a:schemeClr val="dk1"/>
              </a:buClr>
              <a:buSzPct val="88888"/>
              <a:buFont typeface="Arial"/>
              <a:buNone/>
            </a:pPr>
            <a:endParaRPr sz="3600" b="0" i="0" u="none" strike="noStrike" cap="none">
              <a:solidFill>
                <a:schemeClr val="dk1"/>
              </a:solidFill>
            </a:endParaRPr>
          </a:p>
        </p:txBody>
      </p:sp>
      <p:pic>
        <p:nvPicPr>
          <p:cNvPr id="553" name="Shape 553"/>
          <p:cNvPicPr preferRelativeResize="0"/>
          <p:nvPr/>
        </p:nvPicPr>
        <p:blipFill rotWithShape="1">
          <a:blip r:embed="rId3">
            <a:alphaModFix/>
          </a:blip>
          <a:srcRect l="23471" r="25482"/>
          <a:stretch/>
        </p:blipFill>
        <p:spPr>
          <a:xfrm>
            <a:off x="475300" y="1820750"/>
            <a:ext cx="5946000" cy="5724000"/>
          </a:xfrm>
          <a:prstGeom prst="ellipse">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Multivariate Linear Regression</a:t>
            </a:r>
          </a:p>
        </p:txBody>
      </p:sp>
      <p:pic>
        <p:nvPicPr>
          <p:cNvPr id="560" name="Shape 560"/>
          <p:cNvPicPr preferRelativeResize="0"/>
          <p:nvPr/>
        </p:nvPicPr>
        <p:blipFill rotWithShape="1">
          <a:blip r:embed="rId3">
            <a:alphaModFix/>
          </a:blip>
          <a:srcRect l="3978" r="4134"/>
          <a:stretch/>
        </p:blipFill>
        <p:spPr>
          <a:xfrm>
            <a:off x="2581386" y="1706475"/>
            <a:ext cx="9418237" cy="5928917"/>
          </a:xfrm>
          <a:prstGeom prst="rect">
            <a:avLst/>
          </a:prstGeom>
          <a:noFill/>
          <a:ln>
            <a:noFill/>
          </a:ln>
        </p:spPr>
      </p:pic>
      <p:pic>
        <p:nvPicPr>
          <p:cNvPr id="561" name="Shape 561"/>
          <p:cNvPicPr preferRelativeResize="0"/>
          <p:nvPr/>
        </p:nvPicPr>
        <p:blipFill rotWithShape="1">
          <a:blip r:embed="rId4">
            <a:alphaModFix/>
          </a:blip>
          <a:srcRect/>
          <a:stretch/>
        </p:blipFill>
        <p:spPr>
          <a:xfrm>
            <a:off x="10175250" y="6794486"/>
            <a:ext cx="1313595" cy="352398"/>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23087" y="347412"/>
            <a:ext cx="13986900" cy="10797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a:t>Logistic Regression</a:t>
            </a:r>
          </a:p>
          <a:p>
            <a:pPr marL="0" marR="0" lvl="0" indent="0" algn="l" rtl="0">
              <a:lnSpc>
                <a:spcPct val="90000"/>
              </a:lnSpc>
              <a:spcBef>
                <a:spcPts val="0"/>
              </a:spcBef>
              <a:spcAft>
                <a:spcPts val="0"/>
              </a:spcAft>
              <a:buClr>
                <a:schemeClr val="dk2"/>
              </a:buClr>
              <a:buSzPct val="25000"/>
              <a:buFont typeface="Arial"/>
              <a:buNone/>
            </a:pPr>
            <a:endParaRPr/>
          </a:p>
        </p:txBody>
      </p:sp>
      <p:sp>
        <p:nvSpPr>
          <p:cNvPr id="568" name="Shape 568"/>
          <p:cNvSpPr txBox="1">
            <a:spLocks noGrp="1"/>
          </p:cNvSpPr>
          <p:nvPr>
            <p:ph type="body" idx="1"/>
          </p:nvPr>
        </p:nvSpPr>
        <p:spPr>
          <a:xfrm>
            <a:off x="6712625" y="1427000"/>
            <a:ext cx="7594800" cy="6511500"/>
          </a:xfrm>
          <a:prstGeom prst="rect">
            <a:avLst/>
          </a:prstGeom>
          <a:noFill/>
          <a:ln>
            <a:noFill/>
          </a:ln>
        </p:spPr>
        <p:txBody>
          <a:bodyPr wrap="square" lIns="91425" tIns="91425" rIns="91425" bIns="91425" anchor="t" anchorCtr="0">
            <a:noAutofit/>
          </a:bodyPr>
          <a:lstStyle/>
          <a:p>
            <a:pPr lvl="0" indent="0" rtl="0">
              <a:spcBef>
                <a:spcPts val="0"/>
              </a:spcBef>
              <a:buClr>
                <a:schemeClr val="dk1"/>
              </a:buClr>
              <a:buSzPct val="25000"/>
              <a:buFont typeface="Arial"/>
              <a:buNone/>
            </a:pPr>
            <a:r>
              <a:rPr lang="en-US" sz="3600" b="0"/>
              <a:t>Data: </a:t>
            </a:r>
          </a:p>
          <a:p>
            <a:pPr marL="0" marR="0" lvl="0" indent="0" algn="l" rtl="0">
              <a:lnSpc>
                <a:spcPct val="90000"/>
              </a:lnSpc>
              <a:spcBef>
                <a:spcPts val="1200"/>
              </a:spcBef>
              <a:spcAft>
                <a:spcPts val="0"/>
              </a:spcAft>
              <a:buClr>
                <a:schemeClr val="dk1"/>
              </a:buClr>
              <a:buSzPct val="25000"/>
              <a:buFont typeface="Arial"/>
              <a:buNone/>
            </a:pPr>
            <a:r>
              <a:rPr lang="en-US" sz="3600" b="0"/>
              <a:t>Information about the Titanic survivors</a:t>
            </a:r>
          </a:p>
          <a:p>
            <a:pPr marL="0" marR="0" lvl="0" indent="0" algn="l" rtl="0">
              <a:lnSpc>
                <a:spcPct val="90000"/>
              </a:lnSpc>
              <a:spcBef>
                <a:spcPts val="1200"/>
              </a:spcBef>
              <a:spcAft>
                <a:spcPts val="0"/>
              </a:spcAft>
              <a:buClr>
                <a:schemeClr val="dk1"/>
              </a:buClr>
              <a:buSzPct val="25000"/>
              <a:buFont typeface="Arial"/>
              <a:buNone/>
            </a:pPr>
            <a:endParaRPr sz="3600" b="0"/>
          </a:p>
          <a:p>
            <a:pPr marL="0" marR="0" lvl="0" indent="0" algn="l" rtl="0">
              <a:lnSpc>
                <a:spcPct val="90000"/>
              </a:lnSpc>
              <a:spcBef>
                <a:spcPts val="1200"/>
              </a:spcBef>
              <a:spcAft>
                <a:spcPts val="0"/>
              </a:spcAft>
              <a:buClr>
                <a:schemeClr val="dk1"/>
              </a:buClr>
              <a:buSzPct val="25000"/>
              <a:buFont typeface="Arial"/>
              <a:buNone/>
            </a:pPr>
            <a:r>
              <a:rPr lang="en-US" sz="3600" b="0"/>
              <a:t>Challenge:</a:t>
            </a:r>
          </a:p>
          <a:p>
            <a:pPr marL="0" marR="0" lvl="0" indent="0" algn="l" rtl="0">
              <a:lnSpc>
                <a:spcPct val="90000"/>
              </a:lnSpc>
              <a:spcBef>
                <a:spcPts val="1200"/>
              </a:spcBef>
              <a:spcAft>
                <a:spcPts val="0"/>
              </a:spcAft>
              <a:buClr>
                <a:schemeClr val="dk1"/>
              </a:buClr>
              <a:buSzPct val="25000"/>
              <a:buFont typeface="Arial"/>
              <a:buNone/>
            </a:pPr>
            <a:r>
              <a:rPr lang="en-US" sz="3600" b="0"/>
              <a:t>We want to be able to estimate whether a passenger would survive or not based on their age, gender and cabin class.</a:t>
            </a:r>
          </a:p>
          <a:p>
            <a:pPr marL="0" marR="0" lvl="0" indent="0" algn="l" rtl="0">
              <a:lnSpc>
                <a:spcPct val="90000"/>
              </a:lnSpc>
              <a:spcBef>
                <a:spcPts val="1200"/>
              </a:spcBef>
              <a:spcAft>
                <a:spcPts val="0"/>
              </a:spcAft>
              <a:buClr>
                <a:schemeClr val="dk1"/>
              </a:buClr>
              <a:buSzPct val="122222"/>
              <a:buFont typeface="Arial"/>
              <a:buNone/>
            </a:pPr>
            <a:endParaRPr sz="3600" b="0" i="0" u="none" strike="noStrike" cap="none">
              <a:solidFill>
                <a:schemeClr val="dk1"/>
              </a:solidFill>
            </a:endParaRPr>
          </a:p>
          <a:p>
            <a:pPr marL="0" marR="0" lvl="0" indent="0" algn="l" rtl="0">
              <a:lnSpc>
                <a:spcPct val="90000"/>
              </a:lnSpc>
              <a:spcBef>
                <a:spcPts val="1200"/>
              </a:spcBef>
              <a:spcAft>
                <a:spcPts val="0"/>
              </a:spcAft>
              <a:buClr>
                <a:schemeClr val="dk1"/>
              </a:buClr>
              <a:buSzPct val="25000"/>
              <a:buFont typeface="Arial"/>
              <a:buNone/>
            </a:pPr>
            <a:endParaRPr sz="3600" b="0"/>
          </a:p>
          <a:p>
            <a:pPr marL="0" marR="0" lvl="0" indent="0" algn="l" rtl="0">
              <a:lnSpc>
                <a:spcPct val="90000"/>
              </a:lnSpc>
              <a:spcBef>
                <a:spcPts val="1200"/>
              </a:spcBef>
              <a:spcAft>
                <a:spcPts val="0"/>
              </a:spcAft>
              <a:buClr>
                <a:schemeClr val="dk1"/>
              </a:buClr>
              <a:buSzPct val="25000"/>
              <a:buFont typeface="Arial"/>
              <a:buNone/>
            </a:pPr>
            <a:endParaRPr sz="3600" b="0" i="0" u="none" strike="noStrike" cap="none">
              <a:solidFill>
                <a:schemeClr val="dk1"/>
              </a:solidFill>
            </a:endParaRPr>
          </a:p>
          <a:p>
            <a:pPr marL="0" marR="0" lvl="0" indent="0" algn="l" rtl="0">
              <a:lnSpc>
                <a:spcPct val="90000"/>
              </a:lnSpc>
              <a:spcBef>
                <a:spcPts val="1200"/>
              </a:spcBef>
              <a:spcAft>
                <a:spcPts val="0"/>
              </a:spcAft>
              <a:buClr>
                <a:schemeClr val="dk1"/>
              </a:buClr>
              <a:buSzPct val="88888"/>
              <a:buFont typeface="Arial"/>
              <a:buNone/>
            </a:pPr>
            <a:endParaRPr sz="3600" b="0" i="0" u="none" strike="noStrike" cap="none">
              <a:solidFill>
                <a:schemeClr val="dk1"/>
              </a:solidFill>
            </a:endParaRPr>
          </a:p>
        </p:txBody>
      </p:sp>
      <p:pic>
        <p:nvPicPr>
          <p:cNvPr id="569" name="Shape 569"/>
          <p:cNvPicPr preferRelativeResize="0"/>
          <p:nvPr/>
        </p:nvPicPr>
        <p:blipFill>
          <a:blip r:embed="rId3">
            <a:alphaModFix/>
          </a:blip>
          <a:stretch>
            <a:fillRect/>
          </a:stretch>
        </p:blipFill>
        <p:spPr>
          <a:xfrm>
            <a:off x="182125" y="1820750"/>
            <a:ext cx="6237300" cy="5724000"/>
          </a:xfrm>
          <a:prstGeom prst="ellipse">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dirty="0" smtClean="0">
                <a:solidFill>
                  <a:schemeClr val="dk2"/>
                </a:solidFill>
                <a:latin typeface="Arial"/>
                <a:ea typeface="Arial"/>
                <a:cs typeface="Arial"/>
                <a:sym typeface="Arial"/>
              </a:rPr>
              <a:t>Logistic Regression</a:t>
            </a:r>
            <a:endParaRPr lang="en-US" sz="5400" b="1" i="0" u="none" strike="noStrike" cap="none" dirty="0">
              <a:solidFill>
                <a:schemeClr val="dk2"/>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a:off x="3038475" y="1311120"/>
            <a:ext cx="7754216" cy="6251729"/>
          </a:xfrm>
          <a:prstGeom prst="rect">
            <a:avLst/>
          </a:prstGeom>
        </p:spPr>
      </p:pic>
    </p:spTree>
    <p:extLst>
      <p:ext uri="{BB962C8B-B14F-4D97-AF65-F5344CB8AC3E}">
        <p14:creationId xmlns:p14="http://schemas.microsoft.com/office/powerpoint/2010/main" val="13630459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Shape 575"/>
          <p:cNvSpPr txBox="1">
            <a:spLocks noGrp="1"/>
          </p:cNvSpPr>
          <p:nvPr>
            <p:ph type="title"/>
          </p:nvPr>
        </p:nvSpPr>
        <p:spPr>
          <a:xfrm>
            <a:off x="435858" y="428822"/>
            <a:ext cx="12908700" cy="2950800"/>
          </a:xfrm>
          <a:prstGeom prst="rect">
            <a:avLst/>
          </a:prstGeom>
        </p:spPr>
        <p:txBody>
          <a:bodyPr wrap="square" lIns="91425" tIns="91425" rIns="91425" bIns="91425" anchor="t" anchorCtr="0">
            <a:noAutofit/>
          </a:bodyPr>
          <a:lstStyle/>
          <a:p>
            <a:pPr lvl="0" rtl="0">
              <a:spcBef>
                <a:spcPts val="0"/>
              </a:spcBef>
              <a:buNone/>
            </a:pPr>
            <a:r>
              <a:rPr lang="en-US" dirty="0"/>
              <a:t>Key Takeaways</a:t>
            </a:r>
          </a:p>
          <a:p>
            <a:pPr lvl="0" rtl="0">
              <a:spcBef>
                <a:spcPts val="0"/>
              </a:spcBef>
              <a:buNone/>
            </a:pPr>
            <a:r>
              <a:rPr lang="en-US" sz="7200" b="0" dirty="0"/>
              <a:t>Regression</a:t>
            </a:r>
          </a:p>
        </p:txBody>
      </p:sp>
      <p:sp>
        <p:nvSpPr>
          <p:cNvPr id="3" name="TextBox 2"/>
          <p:cNvSpPr txBox="1"/>
          <p:nvPr/>
        </p:nvSpPr>
        <p:spPr>
          <a:xfrm>
            <a:off x="435858" y="2702258"/>
            <a:ext cx="14167246" cy="5078313"/>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5400" dirty="0">
                <a:solidFill>
                  <a:schemeClr val="bg1"/>
                </a:solidFill>
              </a:rPr>
              <a:t>Helps </a:t>
            </a:r>
            <a:r>
              <a:rPr lang="en-US" sz="5400" dirty="0" smtClean="0">
                <a:solidFill>
                  <a:schemeClr val="bg1"/>
                </a:solidFill>
              </a:rPr>
              <a:t>to </a:t>
            </a:r>
            <a:r>
              <a:rPr lang="en-US" sz="5400" b="1" dirty="0" smtClean="0">
                <a:solidFill>
                  <a:schemeClr val="bg1"/>
                </a:solidFill>
              </a:rPr>
              <a:t>PROJECT</a:t>
            </a:r>
            <a:r>
              <a:rPr lang="en-US" sz="5400" dirty="0" smtClean="0">
                <a:solidFill>
                  <a:schemeClr val="bg1"/>
                </a:solidFill>
              </a:rPr>
              <a:t> </a:t>
            </a:r>
            <a:r>
              <a:rPr lang="en-US" sz="5400" dirty="0">
                <a:solidFill>
                  <a:schemeClr val="bg1"/>
                </a:solidFill>
              </a:rPr>
              <a:t>future </a:t>
            </a:r>
            <a:r>
              <a:rPr lang="en-US" sz="5400" dirty="0" smtClean="0">
                <a:solidFill>
                  <a:schemeClr val="bg1"/>
                </a:solidFill>
              </a:rPr>
              <a:t>values</a:t>
            </a:r>
          </a:p>
          <a:p>
            <a:pPr marL="571500" indent="-571500">
              <a:lnSpc>
                <a:spcPct val="150000"/>
              </a:lnSpc>
              <a:buFont typeface="Arial" panose="020B0604020202020204" pitchFamily="34" charset="0"/>
              <a:buChar char="•"/>
            </a:pPr>
            <a:r>
              <a:rPr lang="en-US" sz="5400" dirty="0" smtClean="0">
                <a:solidFill>
                  <a:schemeClr val="bg1"/>
                </a:solidFill>
              </a:rPr>
              <a:t>Finds </a:t>
            </a:r>
            <a:r>
              <a:rPr lang="en-US" sz="5400" b="1" dirty="0" smtClean="0">
                <a:solidFill>
                  <a:schemeClr val="bg1"/>
                </a:solidFill>
              </a:rPr>
              <a:t>RELATIONSHIPS</a:t>
            </a:r>
            <a:r>
              <a:rPr lang="en-US" sz="5400" dirty="0" smtClean="0">
                <a:solidFill>
                  <a:schemeClr val="bg1"/>
                </a:solidFill>
              </a:rPr>
              <a:t> in data</a:t>
            </a:r>
            <a:endParaRPr lang="en-US" sz="5400" dirty="0">
              <a:solidFill>
                <a:schemeClr val="bg1"/>
              </a:solidFill>
            </a:endParaRPr>
          </a:p>
          <a:p>
            <a:pPr marL="571500" indent="-571500">
              <a:lnSpc>
                <a:spcPct val="150000"/>
              </a:lnSpc>
              <a:buFont typeface="Arial" panose="020B0604020202020204" pitchFamily="34" charset="0"/>
              <a:buChar char="•"/>
            </a:pPr>
            <a:r>
              <a:rPr lang="en-US" sz="5400" dirty="0" smtClean="0">
                <a:solidFill>
                  <a:schemeClr val="bg1"/>
                </a:solidFill>
              </a:rPr>
              <a:t>Different models for different </a:t>
            </a:r>
            <a:r>
              <a:rPr lang="en-US" sz="5400" b="1" dirty="0" smtClean="0">
                <a:solidFill>
                  <a:schemeClr val="bg1"/>
                </a:solidFill>
              </a:rPr>
              <a:t>DATA</a:t>
            </a:r>
            <a:r>
              <a:rPr lang="en-US" sz="5400" dirty="0" smtClean="0">
                <a:solidFill>
                  <a:schemeClr val="bg1"/>
                </a:solidFill>
              </a:rPr>
              <a:t> </a:t>
            </a:r>
            <a:r>
              <a:rPr lang="en-US" sz="5400" b="1" dirty="0" smtClean="0">
                <a:solidFill>
                  <a:schemeClr val="bg1"/>
                </a:solidFill>
              </a:rPr>
              <a:t>TYPES</a:t>
            </a:r>
          </a:p>
          <a:p>
            <a:pPr marL="571500" indent="-571500">
              <a:lnSpc>
                <a:spcPct val="150000"/>
              </a:lnSpc>
              <a:buFont typeface="Arial" panose="020B0604020202020204" pitchFamily="34" charset="0"/>
              <a:buChar char="•"/>
            </a:pPr>
            <a:r>
              <a:rPr lang="en-US" sz="5400" dirty="0" smtClean="0">
                <a:solidFill>
                  <a:schemeClr val="bg1"/>
                </a:solidFill>
              </a:rPr>
              <a:t>Good </a:t>
            </a:r>
            <a:r>
              <a:rPr lang="en-US" sz="5400" b="1" dirty="0" smtClean="0">
                <a:solidFill>
                  <a:schemeClr val="bg1"/>
                </a:solidFill>
              </a:rPr>
              <a:t>START</a:t>
            </a:r>
            <a:r>
              <a:rPr lang="en-US" sz="5400" dirty="0" smtClean="0">
                <a:solidFill>
                  <a:schemeClr val="bg1"/>
                </a:solidFill>
              </a:rPr>
              <a:t> to more complex analysis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9" name="Shape 225"/>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l="3745" t="3676" r="5244" b="4639"/>
          <a:stretch/>
        </p:blipFill>
        <p:spPr>
          <a:xfrm>
            <a:off x="2251975" y="1447800"/>
            <a:ext cx="4431734" cy="4528882"/>
          </a:xfrm>
          <a:prstGeom prst="ellipse">
            <a:avLst/>
          </a:prstGeom>
          <a:noFill/>
          <a:ln>
            <a:noFill/>
          </a:ln>
        </p:spPr>
      </p:pic>
      <p:pic>
        <p:nvPicPr>
          <p:cNvPr id="10" name="Shape 495"/>
          <p:cNvPicPr preferRelativeResize="0"/>
          <p:nvPr/>
        </p:nvPicPr>
        <p:blipFill rotWithShape="1">
          <a:blip r:embed="rId5">
            <a:alphaModFix/>
          </a:blip>
          <a:srcRect l="8035" r="20156"/>
          <a:stretch/>
        </p:blipFill>
        <p:spPr>
          <a:xfrm>
            <a:off x="7670113" y="1447800"/>
            <a:ext cx="4571929" cy="4475931"/>
          </a:xfrm>
          <a:prstGeom prst="ellipse">
            <a:avLst/>
          </a:prstGeom>
          <a:noFill/>
          <a:ln>
            <a:noFill/>
          </a:ln>
        </p:spPr>
      </p:pic>
      <p:sp>
        <p:nvSpPr>
          <p:cNvPr id="14" name="Shape 223"/>
          <p:cNvSpPr txBox="1">
            <a:spLocks noGrp="1"/>
          </p:cNvSpPr>
          <p:nvPr>
            <p:ph type="body" idx="1"/>
          </p:nvPr>
        </p:nvSpPr>
        <p:spPr>
          <a:xfrm>
            <a:off x="972044" y="763920"/>
            <a:ext cx="9684486" cy="2170400"/>
          </a:xfrm>
          <a:prstGeom prst="rect">
            <a:avLst/>
          </a:prstGeom>
          <a:noFill/>
          <a:ln>
            <a:noFill/>
          </a:ln>
        </p:spPr>
        <p:txBody>
          <a:bodyPr wrap="square" lIns="146300" tIns="91425" rIns="146300" bIns="91425" anchor="t" anchorCtr="0">
            <a:noAutofit/>
          </a:bodyPr>
          <a:lstStyle/>
          <a:p>
            <a:pPr marL="0" marR="0" lvl="0" indent="0" algn="l" rtl="0">
              <a:lnSpc>
                <a:spcPct val="90000"/>
              </a:lnSpc>
              <a:spcBef>
                <a:spcPts val="0"/>
              </a:spcBef>
              <a:spcAft>
                <a:spcPts val="0"/>
              </a:spcAft>
              <a:buClr>
                <a:srgbClr val="FFFFFF"/>
              </a:buClr>
              <a:buSzPct val="25000"/>
              <a:buFont typeface="Arial"/>
              <a:buNone/>
            </a:pPr>
            <a:r>
              <a:rPr lang="en-US" sz="2800" b="1" i="0" u="none" strike="noStrike" cap="none" dirty="0" smtClean="0">
                <a:solidFill>
                  <a:srgbClr val="FFFFFF"/>
                </a:solidFill>
                <a:latin typeface="Arial"/>
                <a:ea typeface="Arial"/>
                <a:cs typeface="Arial"/>
                <a:sym typeface="Arial"/>
              </a:rPr>
              <a:t>#Data17</a:t>
            </a:r>
            <a:endParaRPr lang="en-US" sz="2800" b="1" i="0" u="none" strike="noStrike" cap="none" dirty="0">
              <a:solidFill>
                <a:srgbClr val="FFFFFF"/>
              </a:solidFill>
              <a:latin typeface="Arial"/>
              <a:ea typeface="Arial"/>
              <a:cs typeface="Arial"/>
              <a:sym typeface="Arial"/>
            </a:endParaRPr>
          </a:p>
        </p:txBody>
      </p:sp>
      <p:pic>
        <p:nvPicPr>
          <p:cNvPr id="1028" name="Picture 4" descr="Image result for london  png"/>
          <p:cNvPicPr>
            <a:picLocks noChangeAspect="1" noChangeArrowheads="1"/>
          </p:cNvPicPr>
          <p:nvPr/>
        </p:nvPicPr>
        <p:blipFill rotWithShape="1">
          <a:blip r:embed="rId6">
            <a:extLst>
              <a:ext uri="{28A0092B-C50C-407E-A947-70E740481C1C}">
                <a14:useLocalDpi xmlns:a14="http://schemas.microsoft.com/office/drawing/2010/main" val="0"/>
              </a:ext>
            </a:extLst>
          </a:blip>
          <a:srcRect b="23784"/>
          <a:stretch/>
        </p:blipFill>
        <p:spPr bwMode="auto">
          <a:xfrm>
            <a:off x="0" y="4042321"/>
            <a:ext cx="14630400" cy="42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832372"/>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2" name="Shape 582"/>
          <p:cNvSpPr txBox="1">
            <a:spLocks noGrp="1"/>
          </p:cNvSpPr>
          <p:nvPr>
            <p:ph type="title"/>
          </p:nvPr>
        </p:nvSpPr>
        <p:spPr>
          <a:xfrm>
            <a:off x="321762" y="293787"/>
            <a:ext cx="13986900" cy="1079700"/>
          </a:xfrm>
          <a:prstGeom prst="rect">
            <a:avLst/>
          </a:prstGeom>
        </p:spPr>
        <p:txBody>
          <a:bodyPr wrap="square" lIns="91425" tIns="91425" rIns="91425" bIns="91425" anchor="t" anchorCtr="0">
            <a:noAutofit/>
          </a:bodyPr>
          <a:lstStyle/>
          <a:p>
            <a:pPr lvl="0" rtl="0">
              <a:spcBef>
                <a:spcPts val="0"/>
              </a:spcBef>
              <a:buNone/>
            </a:pPr>
            <a:r>
              <a:rPr lang="en-US" dirty="0"/>
              <a:t>Deploying a Model</a:t>
            </a:r>
          </a:p>
        </p:txBody>
      </p:sp>
      <p:sp>
        <p:nvSpPr>
          <p:cNvPr id="2" name="Right Arrow 1"/>
          <p:cNvSpPr/>
          <p:nvPr/>
        </p:nvSpPr>
        <p:spPr>
          <a:xfrm>
            <a:off x="3087837" y="2160138"/>
            <a:ext cx="1398432" cy="79105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050" name="Picture 2" descr="Image result for python file ic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014" y="1849174"/>
            <a:ext cx="1058976" cy="10589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324090" y="1510142"/>
            <a:ext cx="8061489" cy="6123713"/>
          </a:xfrm>
          <a:prstGeom prst="rect">
            <a:avLst/>
          </a:prstGeom>
        </p:spPr>
      </p:pic>
      <p:pic>
        <p:nvPicPr>
          <p:cNvPr id="11" name="Picture 2" descr="Image result for python file ic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1796" y="1962350"/>
            <a:ext cx="1058976" cy="10589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python file ic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5058" y="2078272"/>
            <a:ext cx="1058976" cy="10589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python file ic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032" y="2355906"/>
            <a:ext cx="1058976" cy="1058976"/>
          </a:xfrm>
          <a:prstGeom prst="rect">
            <a:avLst/>
          </a:prstGeom>
          <a:noFill/>
          <a:extLst>
            <a:ext uri="{909E8E84-426E-40DD-AFC4-6F175D3DCCD1}">
              <a14:hiddenFill xmlns:a14="http://schemas.microsoft.com/office/drawing/2010/main">
                <a:solidFill>
                  <a:srgbClr val="FFFFFF"/>
                </a:solidFill>
              </a14:hiddenFill>
            </a:ext>
          </a:extLst>
        </p:spPr>
      </p:pic>
      <p:sp>
        <p:nvSpPr>
          <p:cNvPr id="17" name="Right Arrow 16"/>
          <p:cNvSpPr/>
          <p:nvPr/>
        </p:nvSpPr>
        <p:spPr>
          <a:xfrm>
            <a:off x="6344458" y="2160138"/>
            <a:ext cx="1288893" cy="79105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052" name="Picture 4" descr="Image result for jupyter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3737" y="2014298"/>
            <a:ext cx="1076887" cy="1076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stretch>
            <a:fillRect/>
          </a:stretch>
        </p:blipFill>
        <p:spPr>
          <a:xfrm>
            <a:off x="2020564" y="3933304"/>
            <a:ext cx="12000202" cy="3825239"/>
          </a:xfrm>
          <a:prstGeom prst="rect">
            <a:avLst/>
          </a:prstGeom>
        </p:spPr>
      </p:pic>
      <p:pic>
        <p:nvPicPr>
          <p:cNvPr id="10" name="Picture 9"/>
          <p:cNvPicPr>
            <a:picLocks noChangeAspect="1"/>
          </p:cNvPicPr>
          <p:nvPr/>
        </p:nvPicPr>
        <p:blipFill>
          <a:blip r:embed="rId7"/>
          <a:stretch>
            <a:fillRect/>
          </a:stretch>
        </p:blipFill>
        <p:spPr>
          <a:xfrm>
            <a:off x="3996647" y="3320283"/>
            <a:ext cx="5984514" cy="4813415"/>
          </a:xfrm>
          <a:prstGeom prst="rect">
            <a:avLst/>
          </a:prstGeom>
        </p:spPr>
      </p:pic>
      <p:pic>
        <p:nvPicPr>
          <p:cNvPr id="19" name="Picture 18"/>
          <p:cNvPicPr>
            <a:picLocks noChangeAspect="1"/>
          </p:cNvPicPr>
          <p:nvPr/>
        </p:nvPicPr>
        <p:blipFill>
          <a:blip r:embed="rId8"/>
          <a:stretch>
            <a:fillRect/>
          </a:stretch>
        </p:blipFill>
        <p:spPr>
          <a:xfrm>
            <a:off x="2447060" y="3692516"/>
            <a:ext cx="9537123" cy="4389942"/>
          </a:xfrm>
          <a:prstGeom prst="rect">
            <a:avLst/>
          </a:prstGeom>
        </p:spPr>
      </p:pic>
      <p:sp>
        <p:nvSpPr>
          <p:cNvPr id="24" name="Right Arrow 23"/>
          <p:cNvSpPr/>
          <p:nvPr/>
        </p:nvSpPr>
        <p:spPr>
          <a:xfrm>
            <a:off x="9298998" y="2160138"/>
            <a:ext cx="1398432" cy="79105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054" name="Picture 6" descr="Image result for tableau logo png"/>
          <p:cNvPicPr>
            <a:picLocks noChangeAspect="1" noChangeArrowheads="1"/>
          </p:cNvPicPr>
          <p:nvPr/>
        </p:nvPicPr>
        <p:blipFill rotWithShape="1">
          <a:blip r:embed="rId9">
            <a:extLst>
              <a:ext uri="{28A0092B-C50C-407E-A947-70E740481C1C}">
                <a14:useLocalDpi xmlns:a14="http://schemas.microsoft.com/office/drawing/2010/main" val="0"/>
              </a:ext>
            </a:extLst>
          </a:blip>
          <a:srcRect l="25552" t="8519" r="24453" b="15073"/>
          <a:stretch/>
        </p:blipFill>
        <p:spPr bwMode="auto">
          <a:xfrm>
            <a:off x="10940653" y="1808290"/>
            <a:ext cx="1357745" cy="1427019"/>
          </a:xfrm>
          <a:prstGeom prst="rect">
            <a:avLst/>
          </a:prstGeom>
          <a:noFill/>
          <a:extLst>
            <a:ext uri="{909E8E84-426E-40DD-AFC4-6F175D3DCCD1}">
              <a14:hiddenFill xmlns:a14="http://schemas.microsoft.com/office/drawing/2010/main">
                <a:solidFill>
                  <a:srgbClr val="FFFFFF"/>
                </a:solidFill>
              </a14:hiddenFill>
            </a:ext>
          </a:extLst>
        </p:spPr>
      </p:pic>
      <p:sp>
        <p:nvSpPr>
          <p:cNvPr id="20" name="Bent-Up Arrow 19"/>
          <p:cNvSpPr/>
          <p:nvPr/>
        </p:nvSpPr>
        <p:spPr>
          <a:xfrm>
            <a:off x="10462834" y="3273051"/>
            <a:ext cx="1521349" cy="1908373"/>
          </a:xfrm>
          <a:prstGeom prst="ben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2"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8326" y="1734324"/>
            <a:ext cx="1958192" cy="195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Group 28"/>
          <p:cNvGrpSpPr/>
          <p:nvPr/>
        </p:nvGrpSpPr>
        <p:grpSpPr>
          <a:xfrm>
            <a:off x="6401389" y="3997080"/>
            <a:ext cx="4049724" cy="2209272"/>
            <a:chOff x="7308304" y="2200225"/>
            <a:chExt cx="1746032" cy="972000"/>
          </a:xfrm>
        </p:grpSpPr>
        <p:pic>
          <p:nvPicPr>
            <p:cNvPr id="31" name="Picture 18" descr="C:\Users\Alan\Desktop\free-user-icons-iconshock\PNG version\png\color\group.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08304" y="2200225"/>
              <a:ext cx="972000" cy="972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9" descr="C:\Users\Alan\Desktop\free-user-icons-iconshock\PNG version\png\color\group3.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82336" y="2200225"/>
              <a:ext cx="972000" cy="97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2" descr="C:\Users\Alan\Desktop\free-user-icons-iconshock\PNG version\png\color\user_woman_glasses.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99263" y="4774084"/>
            <a:ext cx="1594225" cy="159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2052"/>
                                        </p:tgtEl>
                                        <p:attrNameLst>
                                          <p:attrName>style.visibility</p:attrName>
                                        </p:attrNameLst>
                                      </p:cBhvr>
                                      <p:to>
                                        <p:strVal val="visible"/>
                                      </p:to>
                                    </p:set>
                                    <p:animEffect transition="in" filter="fade">
                                      <p:cBhvr>
                                        <p:cTn id="46" dur="500"/>
                                        <p:tgtEl>
                                          <p:spTgt spid="2052"/>
                                        </p:tgtEl>
                                      </p:cBhvr>
                                    </p:animEffect>
                                  </p:childTnLst>
                                </p:cTn>
                              </p:par>
                              <p:par>
                                <p:cTn id="47" presetID="10"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0"/>
                                        </p:tgtEl>
                                      </p:cBhvr>
                                    </p:animEffect>
                                    <p:set>
                                      <p:cBhvr>
                                        <p:cTn id="54" dur="1" fill="hold">
                                          <p:stCondLst>
                                            <p:cond delay="499"/>
                                          </p:stCondLst>
                                        </p:cTn>
                                        <p:tgtEl>
                                          <p:spTgt spid="10"/>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054"/>
                                        </p:tgtEl>
                                        <p:attrNameLst>
                                          <p:attrName>style.visibility</p:attrName>
                                        </p:attrNameLst>
                                      </p:cBhvr>
                                      <p:to>
                                        <p:strVal val="visible"/>
                                      </p:to>
                                    </p:set>
                                    <p:animEffect transition="in" filter="fade">
                                      <p:cBhvr>
                                        <p:cTn id="60" dur="500"/>
                                        <p:tgtEl>
                                          <p:spTgt spid="2054"/>
                                        </p:tgtEl>
                                      </p:cBhvr>
                                    </p:animEffect>
                                  </p:childTnLst>
                                </p:cTn>
                              </p:par>
                              <p:par>
                                <p:cTn id="61" presetID="10"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par>
                                <p:cTn id="72" presetID="10" presetClass="entr" presetSubtype="0" fill="hold"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24" grpId="0" animBg="1"/>
      <p:bldP spid="2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Deployed </a:t>
            </a:r>
            <a:r>
              <a:rPr lang="en-GB" dirty="0"/>
              <a:t>Model (</a:t>
            </a:r>
            <a:r>
              <a:rPr lang="en-US" sz="4000" i="1" dirty="0"/>
              <a:t>Gaussian Naive </a:t>
            </a:r>
            <a:r>
              <a:rPr lang="en-US" sz="4000" i="1" dirty="0" smtClean="0"/>
              <a:t>Bayes</a:t>
            </a:r>
            <a:r>
              <a:rPr lang="en-US" dirty="0" smtClean="0"/>
              <a:t>)</a:t>
            </a:r>
            <a:endParaRPr lang="en-US" dirty="0"/>
          </a:p>
        </p:txBody>
      </p:sp>
      <p:pic>
        <p:nvPicPr>
          <p:cNvPr id="4" name="Picture 3"/>
          <p:cNvPicPr>
            <a:picLocks noChangeAspect="1"/>
          </p:cNvPicPr>
          <p:nvPr/>
        </p:nvPicPr>
        <p:blipFill>
          <a:blip r:embed="rId2"/>
          <a:stretch>
            <a:fillRect/>
          </a:stretch>
        </p:blipFill>
        <p:spPr>
          <a:xfrm>
            <a:off x="3693102" y="1427008"/>
            <a:ext cx="7445952" cy="6319674"/>
          </a:xfrm>
          <a:prstGeom prst="rect">
            <a:avLst/>
          </a:prstGeom>
        </p:spPr>
      </p:pic>
    </p:spTree>
    <p:extLst>
      <p:ext uri="{BB962C8B-B14F-4D97-AF65-F5344CB8AC3E}">
        <p14:creationId xmlns:p14="http://schemas.microsoft.com/office/powerpoint/2010/main" val="40060510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640587" y="3444973"/>
            <a:ext cx="12908699" cy="1379400"/>
          </a:xfrm>
          <a:prstGeom prst="rect">
            <a:avLst/>
          </a:prstGeom>
          <a:noFill/>
          <a:ln>
            <a:noFill/>
          </a:ln>
        </p:spPr>
        <p:txBody>
          <a:bodyPr wrap="square" lIns="146300" tIns="91425" rIns="146300" bIns="91425"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US" sz="8470" b="1" i="0" u="none" strike="noStrike" cap="none">
                <a:solidFill>
                  <a:schemeClr val="lt1"/>
                </a:solidFill>
                <a:latin typeface="Arial"/>
                <a:ea typeface="Arial"/>
                <a:cs typeface="Arial"/>
                <a:sym typeface="Arial"/>
              </a:rPr>
              <a:t>Tableau Server</a:t>
            </a:r>
          </a:p>
        </p:txBody>
      </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TabPy and Tableau Server</a:t>
            </a:r>
          </a:p>
        </p:txBody>
      </p:sp>
      <p:pic>
        <p:nvPicPr>
          <p:cNvPr id="598" name="Shape 598"/>
          <p:cNvPicPr preferRelativeResize="0"/>
          <p:nvPr/>
        </p:nvPicPr>
        <p:blipFill rotWithShape="1">
          <a:blip r:embed="rId3">
            <a:alphaModFix/>
          </a:blip>
          <a:srcRect/>
          <a:stretch/>
        </p:blipFill>
        <p:spPr>
          <a:xfrm>
            <a:off x="1425387" y="1539607"/>
            <a:ext cx="11733992" cy="6037339"/>
          </a:xfrm>
          <a:prstGeom prst="rect">
            <a:avLst/>
          </a:prstGeom>
          <a:noFill/>
          <a:ln>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Shape 604"/>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Set Connection with Tabadmin</a:t>
            </a:r>
          </a:p>
        </p:txBody>
      </p:sp>
      <p:sp>
        <p:nvSpPr>
          <p:cNvPr id="605" name="Shape 605"/>
          <p:cNvSpPr txBox="1">
            <a:spLocks noGrp="1"/>
          </p:cNvSpPr>
          <p:nvPr>
            <p:ph type="body" idx="1"/>
          </p:nvPr>
        </p:nvSpPr>
        <p:spPr>
          <a:xfrm>
            <a:off x="323075" y="1427001"/>
            <a:ext cx="13984199" cy="5481000"/>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dk1"/>
              </a:buClr>
              <a:buSzPct val="25000"/>
              <a:buFont typeface="Arial"/>
              <a:buNone/>
            </a:pPr>
            <a:endParaRPr sz="4800" b="0" i="0" u="none" strike="noStrike" cap="none">
              <a:solidFill>
                <a:srgbClr val="666666"/>
              </a:solidFill>
              <a:latin typeface="Arial"/>
              <a:ea typeface="Arial"/>
              <a:cs typeface="Arial"/>
              <a:sym typeface="Arial"/>
            </a:endParaRPr>
          </a:p>
          <a:p>
            <a:pPr marL="0" marR="0" lvl="0" indent="0" algn="l" rtl="0">
              <a:lnSpc>
                <a:spcPct val="115000"/>
              </a:lnSpc>
              <a:spcBef>
                <a:spcPts val="0"/>
              </a:spcBef>
              <a:spcAft>
                <a:spcPts val="0"/>
              </a:spcAft>
              <a:buClr>
                <a:schemeClr val="dk1"/>
              </a:buClr>
              <a:buSzPct val="25000"/>
              <a:buFont typeface="Arial"/>
              <a:buNone/>
            </a:pPr>
            <a:r>
              <a:rPr lang="en-US" sz="3600" b="1" i="0" u="none" strike="noStrike" cap="none">
                <a:solidFill>
                  <a:schemeClr val="accent1"/>
                </a:solidFill>
                <a:latin typeface="Arial"/>
                <a:ea typeface="Arial"/>
                <a:cs typeface="Arial"/>
                <a:sym typeface="Arial"/>
              </a:rPr>
              <a:t>Set the IP</a:t>
            </a:r>
          </a:p>
          <a:p>
            <a:pPr marL="0" marR="0" lvl="0" indent="0" algn="l" rtl="0">
              <a:lnSpc>
                <a:spcPct val="115000"/>
              </a:lnSpc>
              <a:spcBef>
                <a:spcPts val="0"/>
              </a:spcBef>
              <a:spcAft>
                <a:spcPts val="0"/>
              </a:spcAft>
              <a:buClr>
                <a:schemeClr val="dk1"/>
              </a:buClr>
              <a:buSzPct val="25000"/>
              <a:buFont typeface="Arial"/>
              <a:buNone/>
            </a:pPr>
            <a:r>
              <a:rPr lang="en-US" sz="3600" b="0" i="0" u="none" strike="noStrike" cap="none">
                <a:solidFill>
                  <a:srgbClr val="666666"/>
                </a:solidFill>
                <a:latin typeface="Arial"/>
                <a:ea typeface="Arial"/>
                <a:cs typeface="Arial"/>
                <a:sym typeface="Arial"/>
              </a:rPr>
              <a:t>Tabadmin set vizqlserver.extsvc.host </a:t>
            </a:r>
            <a:r>
              <a:rPr lang="en-US" sz="3600" b="1" i="0" u="none" strike="noStrike" cap="none">
                <a:solidFill>
                  <a:srgbClr val="666666"/>
                </a:solidFill>
                <a:latin typeface="Arial"/>
                <a:ea typeface="Arial"/>
                <a:cs typeface="Arial"/>
                <a:sym typeface="Arial"/>
              </a:rPr>
              <a:t>&lt;ip address of TabPy Server&gt;</a:t>
            </a:r>
          </a:p>
          <a:p>
            <a:pPr marL="0" marR="0" lvl="0" indent="0" algn="l" rtl="0">
              <a:lnSpc>
                <a:spcPct val="115000"/>
              </a:lnSpc>
              <a:spcBef>
                <a:spcPts val="0"/>
              </a:spcBef>
              <a:spcAft>
                <a:spcPts val="0"/>
              </a:spcAft>
              <a:buClr>
                <a:schemeClr val="dk1"/>
              </a:buClr>
              <a:buSzPct val="25000"/>
              <a:buFont typeface="Arial"/>
              <a:buNone/>
            </a:pPr>
            <a:endParaRPr sz="3600" b="0" i="0" u="none" strike="noStrike" cap="none">
              <a:solidFill>
                <a:srgbClr val="666666"/>
              </a:solidFill>
              <a:latin typeface="Arial"/>
              <a:ea typeface="Arial"/>
              <a:cs typeface="Arial"/>
              <a:sym typeface="Arial"/>
            </a:endParaRPr>
          </a:p>
          <a:p>
            <a:pPr marL="0" marR="0" lvl="0" indent="0" algn="l" rtl="0">
              <a:lnSpc>
                <a:spcPct val="115000"/>
              </a:lnSpc>
              <a:spcBef>
                <a:spcPts val="0"/>
              </a:spcBef>
              <a:spcAft>
                <a:spcPts val="0"/>
              </a:spcAft>
              <a:buClr>
                <a:schemeClr val="dk1"/>
              </a:buClr>
              <a:buSzPct val="25000"/>
              <a:buFont typeface="Arial"/>
              <a:buNone/>
            </a:pPr>
            <a:r>
              <a:rPr lang="en-US" sz="3600" b="1" i="0" u="none" strike="noStrike" cap="none">
                <a:solidFill>
                  <a:schemeClr val="accent1"/>
                </a:solidFill>
                <a:latin typeface="Arial"/>
                <a:ea typeface="Arial"/>
                <a:cs typeface="Arial"/>
                <a:sym typeface="Arial"/>
              </a:rPr>
              <a:t>Set the Port</a:t>
            </a:r>
          </a:p>
          <a:p>
            <a:pPr marL="0" marR="0" lvl="0" indent="0" algn="l" rtl="0">
              <a:lnSpc>
                <a:spcPct val="115000"/>
              </a:lnSpc>
              <a:spcBef>
                <a:spcPts val="0"/>
              </a:spcBef>
              <a:spcAft>
                <a:spcPts val="0"/>
              </a:spcAft>
              <a:buClr>
                <a:schemeClr val="dk1"/>
              </a:buClr>
              <a:buSzPct val="25000"/>
              <a:buFont typeface="Arial"/>
              <a:buNone/>
            </a:pPr>
            <a:r>
              <a:rPr lang="en-US" sz="3600" b="0" i="0" u="none" strike="noStrike" cap="none">
                <a:solidFill>
                  <a:srgbClr val="666666"/>
                </a:solidFill>
                <a:latin typeface="Arial"/>
                <a:ea typeface="Arial"/>
                <a:cs typeface="Arial"/>
                <a:sym typeface="Arial"/>
              </a:rPr>
              <a:t>Tabadmin set vizqlserver.extsvc.port </a:t>
            </a:r>
            <a:r>
              <a:rPr lang="en-US" sz="3600" b="1" i="0" u="none" strike="noStrike" cap="none">
                <a:solidFill>
                  <a:srgbClr val="666666"/>
                </a:solidFill>
                <a:latin typeface="Arial"/>
                <a:ea typeface="Arial"/>
                <a:cs typeface="Arial"/>
                <a:sym typeface="Arial"/>
              </a:rPr>
              <a:t>&lt;port of TabPy Server&gt;</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Shape 611"/>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Stay Secure!</a:t>
            </a:r>
          </a:p>
        </p:txBody>
      </p:sp>
      <p:pic>
        <p:nvPicPr>
          <p:cNvPr id="612" name="Shape 612"/>
          <p:cNvPicPr preferRelativeResize="0"/>
          <p:nvPr/>
        </p:nvPicPr>
        <p:blipFill rotWithShape="1">
          <a:blip r:embed="rId3">
            <a:alphaModFix/>
          </a:blip>
          <a:srcRect/>
          <a:stretch/>
        </p:blipFill>
        <p:spPr>
          <a:xfrm>
            <a:off x="1450662" y="1214849"/>
            <a:ext cx="12134909" cy="6559290"/>
          </a:xfrm>
          <a:prstGeom prst="rect">
            <a:avLst/>
          </a:prstGeom>
          <a:noFill/>
          <a:ln>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External Services and Tableau Server</a:t>
            </a:r>
          </a:p>
        </p:txBody>
      </p:sp>
      <p:sp>
        <p:nvSpPr>
          <p:cNvPr id="619" name="Shape 619"/>
          <p:cNvSpPr txBox="1">
            <a:spLocks noGrp="1"/>
          </p:cNvSpPr>
          <p:nvPr>
            <p:ph type="body" idx="1"/>
          </p:nvPr>
        </p:nvSpPr>
        <p:spPr>
          <a:xfrm>
            <a:off x="324450" y="2087869"/>
            <a:ext cx="13984199" cy="3198899"/>
          </a:xfrm>
          <a:prstGeom prst="rect">
            <a:avLst/>
          </a:prstGeom>
          <a:noFill/>
          <a:ln>
            <a:noFill/>
          </a:ln>
        </p:spPr>
        <p:txBody>
          <a:bodyPr wrap="square" lIns="91425" tIns="91425" rIns="91425" bIns="91425" anchor="t" anchorCtr="0">
            <a:noAutofit/>
          </a:bodyPr>
          <a:lstStyle/>
          <a:p>
            <a:pPr marL="457200" marR="0" lvl="0" indent="-419100" algn="l" rtl="0">
              <a:lnSpc>
                <a:spcPct val="90000"/>
              </a:lnSpc>
              <a:spcBef>
                <a:spcPts val="0"/>
              </a:spcBef>
              <a:spcAft>
                <a:spcPts val="0"/>
              </a:spcAft>
              <a:buClr>
                <a:srgbClr val="434343"/>
              </a:buClr>
              <a:buSzPct val="100000"/>
              <a:buFont typeface="Arial"/>
              <a:buAutoNum type="arabicPeriod"/>
            </a:pPr>
            <a:r>
              <a:rPr lang="en-US" sz="3000" b="0" i="0" u="none" strike="noStrike" cap="none">
                <a:solidFill>
                  <a:srgbClr val="434343"/>
                </a:solidFill>
                <a:latin typeface="Arial"/>
                <a:ea typeface="Arial"/>
                <a:cs typeface="Arial"/>
                <a:sym typeface="Arial"/>
              </a:rPr>
              <a:t>Put External Services on separate computer to Tableau Server</a:t>
            </a:r>
          </a:p>
          <a:p>
            <a:pPr marL="0" marR="0" lvl="0" indent="0" algn="l" rtl="0">
              <a:lnSpc>
                <a:spcPct val="90000"/>
              </a:lnSpc>
              <a:spcBef>
                <a:spcPts val="0"/>
              </a:spcBef>
              <a:spcAft>
                <a:spcPts val="0"/>
              </a:spcAft>
              <a:buClr>
                <a:schemeClr val="dk1"/>
              </a:buClr>
              <a:buSzPct val="25000"/>
              <a:buFont typeface="Arial"/>
              <a:buNone/>
            </a:pPr>
            <a:endParaRPr sz="3000" b="0" i="0" u="none" strike="noStrike" cap="none">
              <a:solidFill>
                <a:srgbClr val="434343"/>
              </a:solidFill>
              <a:latin typeface="Arial"/>
              <a:ea typeface="Arial"/>
              <a:cs typeface="Arial"/>
              <a:sym typeface="Arial"/>
            </a:endParaRPr>
          </a:p>
          <a:p>
            <a:pPr marL="0" marR="0" lvl="0" indent="0" algn="l" rtl="0">
              <a:lnSpc>
                <a:spcPct val="90000"/>
              </a:lnSpc>
              <a:spcBef>
                <a:spcPts val="0"/>
              </a:spcBef>
              <a:spcAft>
                <a:spcPts val="0"/>
              </a:spcAft>
              <a:buClr>
                <a:schemeClr val="dk1"/>
              </a:buClr>
              <a:buSzPct val="25000"/>
              <a:buFont typeface="Arial"/>
              <a:buNone/>
            </a:pPr>
            <a:r>
              <a:rPr lang="en-US" sz="3000" b="0" i="0" u="none" strike="noStrike" cap="none">
                <a:solidFill>
                  <a:srgbClr val="434343"/>
                </a:solidFill>
                <a:latin typeface="Arial"/>
                <a:ea typeface="Arial"/>
                <a:cs typeface="Arial"/>
                <a:sym typeface="Arial"/>
              </a:rPr>
              <a:t>2. Limit permissions TabPy</a:t>
            </a:r>
          </a:p>
          <a:p>
            <a:pPr marL="0" marR="0" lvl="0" indent="0" algn="l" rtl="0">
              <a:lnSpc>
                <a:spcPct val="90000"/>
              </a:lnSpc>
              <a:spcBef>
                <a:spcPts val="0"/>
              </a:spcBef>
              <a:spcAft>
                <a:spcPts val="0"/>
              </a:spcAft>
              <a:buClr>
                <a:schemeClr val="dk1"/>
              </a:buClr>
              <a:buSzPct val="25000"/>
              <a:buFont typeface="Arial"/>
              <a:buNone/>
            </a:pPr>
            <a:endParaRPr sz="3000" b="0" i="0" u="none" strike="noStrike" cap="none">
              <a:solidFill>
                <a:srgbClr val="434343"/>
              </a:solidFill>
              <a:latin typeface="Arial"/>
              <a:ea typeface="Arial"/>
              <a:cs typeface="Arial"/>
              <a:sym typeface="Arial"/>
            </a:endParaRPr>
          </a:p>
          <a:p>
            <a:pPr marL="0" marR="0" lvl="0" indent="0" algn="l" rtl="0">
              <a:lnSpc>
                <a:spcPct val="90000"/>
              </a:lnSpc>
              <a:spcBef>
                <a:spcPts val="0"/>
              </a:spcBef>
              <a:spcAft>
                <a:spcPts val="0"/>
              </a:spcAft>
              <a:buClr>
                <a:schemeClr val="dk1"/>
              </a:buClr>
              <a:buSzPct val="25000"/>
              <a:buFont typeface="Arial"/>
              <a:buNone/>
            </a:pPr>
            <a:r>
              <a:rPr lang="en-US" sz="3000" b="0" i="0" u="none" strike="noStrike" cap="none">
                <a:solidFill>
                  <a:srgbClr val="434343"/>
                </a:solidFill>
                <a:latin typeface="Arial"/>
                <a:ea typeface="Arial"/>
                <a:cs typeface="Arial"/>
                <a:sym typeface="Arial"/>
              </a:rPr>
              <a:t>3. Open communication to only Tableau Server Machine</a:t>
            </a:r>
          </a:p>
          <a:p>
            <a:pPr marL="0" marR="0" lvl="0" indent="0" algn="l" rtl="0">
              <a:lnSpc>
                <a:spcPct val="90000"/>
              </a:lnSpc>
              <a:spcBef>
                <a:spcPts val="0"/>
              </a:spcBef>
              <a:spcAft>
                <a:spcPts val="0"/>
              </a:spcAft>
              <a:buClr>
                <a:schemeClr val="dk1"/>
              </a:buClr>
              <a:buSzPct val="25000"/>
              <a:buFont typeface="Arial"/>
              <a:buNone/>
            </a:pPr>
            <a:endParaRPr sz="3200" b="1" i="0" u="none" strike="noStrike" cap="none">
              <a:solidFill>
                <a:schemeClr val="dk1"/>
              </a:solidFill>
              <a:latin typeface="Arial"/>
              <a:ea typeface="Arial"/>
              <a:cs typeface="Arial"/>
              <a:sym typeface="Arial"/>
            </a:endParaRPr>
          </a:p>
        </p:txBody>
      </p:sp>
      <p:sp>
        <p:nvSpPr>
          <p:cNvPr id="620" name="Shape 620"/>
          <p:cNvSpPr txBox="1"/>
          <p:nvPr/>
        </p:nvSpPr>
        <p:spPr>
          <a:xfrm>
            <a:off x="1095000" y="5016400"/>
            <a:ext cx="12443099" cy="2319899"/>
          </a:xfrm>
          <a:prstGeom prst="rect">
            <a:avLst/>
          </a:prstGeom>
          <a:noFill/>
          <a:ln>
            <a:noFill/>
          </a:ln>
        </p:spPr>
        <p:txBody>
          <a:bodyPr wrap="square" lIns="91425" tIns="91425" rIns="91425" bIns="91425" anchor="ctr" anchorCtr="0">
            <a:noAutofit/>
          </a:bodyPr>
          <a:lstStyle/>
          <a:p>
            <a:pPr marL="0" marR="0" lvl="0" indent="0" algn="l" rtl="0">
              <a:lnSpc>
                <a:spcPct val="90000"/>
              </a:lnSpc>
              <a:spcBef>
                <a:spcPts val="0"/>
              </a:spcBef>
              <a:spcAft>
                <a:spcPts val="0"/>
              </a:spcAft>
              <a:buClr>
                <a:srgbClr val="FFC000"/>
              </a:buClr>
              <a:buSzPct val="25000"/>
              <a:buFont typeface="Arial"/>
              <a:buNone/>
            </a:pPr>
            <a:r>
              <a:rPr lang="en-US" sz="3200" b="1" i="1" u="none" strike="noStrike" cap="none">
                <a:solidFill>
                  <a:srgbClr val="FFC000"/>
                </a:solidFill>
                <a:latin typeface="Arial"/>
                <a:ea typeface="Arial"/>
                <a:cs typeface="Arial"/>
                <a:sym typeface="Arial"/>
              </a:rPr>
              <a:t>Please talk to your security team about these issues before enabling External Services Integration on your Tableau Server</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Security on Desktop</a:t>
            </a:r>
          </a:p>
        </p:txBody>
      </p:sp>
      <p:pic>
        <p:nvPicPr>
          <p:cNvPr id="627" name="Shape 627"/>
          <p:cNvPicPr preferRelativeResize="0"/>
          <p:nvPr/>
        </p:nvPicPr>
        <p:blipFill rotWithShape="1">
          <a:blip r:embed="rId3">
            <a:alphaModFix/>
          </a:blip>
          <a:srcRect/>
          <a:stretch/>
        </p:blipFill>
        <p:spPr>
          <a:xfrm>
            <a:off x="2555100" y="1427000"/>
            <a:ext cx="8856536" cy="6494693"/>
          </a:xfrm>
          <a:prstGeom prst="rect">
            <a:avLst/>
          </a:prstGeom>
          <a:noFill/>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Shape 636"/>
          <p:cNvSpPr txBox="1">
            <a:spLocks noGrp="1"/>
          </p:cNvSpPr>
          <p:nvPr>
            <p:ph type="title"/>
          </p:nvPr>
        </p:nvSpPr>
        <p:spPr>
          <a:xfrm>
            <a:off x="640587" y="3444973"/>
            <a:ext cx="12908699" cy="1379400"/>
          </a:xfrm>
          <a:prstGeom prst="rect">
            <a:avLst/>
          </a:prstGeom>
          <a:noFill/>
          <a:ln>
            <a:noFill/>
          </a:ln>
        </p:spPr>
        <p:txBody>
          <a:bodyPr wrap="square" lIns="146300" tIns="91425" rIns="146300" bIns="91425"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US"/>
              <a:t>TabPy </a:t>
            </a:r>
            <a:r>
              <a:rPr lang="en-US" sz="8470" b="1" i="0" u="none" strike="noStrike" cap="none">
                <a:solidFill>
                  <a:schemeClr val="lt1"/>
                </a:solidFill>
                <a:latin typeface="Arial"/>
                <a:ea typeface="Arial"/>
                <a:cs typeface="Arial"/>
                <a:sym typeface="Arial"/>
              </a:rPr>
              <a:t>Takeaways</a:t>
            </a:r>
          </a:p>
        </p:txBody>
      </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Shape 645"/>
          <p:cNvSpPr/>
          <p:nvPr/>
        </p:nvSpPr>
        <p:spPr>
          <a:xfrm>
            <a:off x="3561342" y="1762800"/>
            <a:ext cx="6878100" cy="4247399"/>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5400" b="1" i="0" u="none" strike="noStrike" cap="none">
                <a:solidFill>
                  <a:schemeClr val="lt1"/>
                </a:solidFill>
                <a:latin typeface="Arial"/>
                <a:ea typeface="Arial"/>
                <a:cs typeface="Arial"/>
                <a:sym typeface="Arial"/>
              </a:rPr>
              <a:t>Please complete </a:t>
            </a:r>
            <a:br>
              <a:rPr lang="en-US" sz="5400" b="1" i="0" u="none" strike="noStrike" cap="none">
                <a:solidFill>
                  <a:schemeClr val="lt1"/>
                </a:solidFill>
                <a:latin typeface="Arial"/>
                <a:ea typeface="Arial"/>
                <a:cs typeface="Arial"/>
                <a:sym typeface="Arial"/>
              </a:rPr>
            </a:br>
            <a:r>
              <a:rPr lang="en-US" sz="5400" b="1" i="0" u="none" strike="noStrike" cap="none">
                <a:solidFill>
                  <a:schemeClr val="lt1"/>
                </a:solidFill>
                <a:latin typeface="Arial"/>
                <a:ea typeface="Arial"/>
                <a:cs typeface="Arial"/>
                <a:sym typeface="Arial"/>
              </a:rPr>
              <a:t>the session survey from the Session Details screen in your TC17 app</a:t>
            </a:r>
          </a:p>
        </p:txBody>
      </p:sp>
      <p:sp>
        <p:nvSpPr>
          <p:cNvPr id="646" name="Shape 646"/>
          <p:cNvSpPr/>
          <p:nvPr/>
        </p:nvSpPr>
        <p:spPr>
          <a:xfrm>
            <a:off x="1243279" y="2942324"/>
            <a:ext cx="2002200" cy="1623599"/>
          </a:xfrm>
          <a:custGeom>
            <a:avLst/>
            <a:gdLst/>
            <a:ahLst/>
            <a:cxnLst/>
            <a:rect l="0" t="0" r="0" b="0"/>
            <a:pathLst>
              <a:path w="120000" h="120000" extrusionOk="0">
                <a:moveTo>
                  <a:pt x="120000" y="15112"/>
                </a:moveTo>
                <a:lnTo>
                  <a:pt x="107378" y="0"/>
                </a:lnTo>
                <a:lnTo>
                  <a:pt x="90731" y="20526"/>
                </a:lnTo>
                <a:lnTo>
                  <a:pt x="90731" y="7443"/>
                </a:lnTo>
                <a:lnTo>
                  <a:pt x="0" y="7443"/>
                </a:lnTo>
                <a:lnTo>
                  <a:pt x="0" y="120000"/>
                </a:lnTo>
                <a:lnTo>
                  <a:pt x="90731" y="120000"/>
                </a:lnTo>
                <a:lnTo>
                  <a:pt x="90731" y="51203"/>
                </a:lnTo>
                <a:lnTo>
                  <a:pt x="120000" y="15112"/>
                </a:lnTo>
                <a:close/>
                <a:moveTo>
                  <a:pt x="73719" y="98796"/>
                </a:moveTo>
                <a:lnTo>
                  <a:pt x="17012" y="98796"/>
                </a:lnTo>
                <a:lnTo>
                  <a:pt x="17012" y="28646"/>
                </a:lnTo>
                <a:lnTo>
                  <a:pt x="73719" y="28646"/>
                </a:lnTo>
                <a:lnTo>
                  <a:pt x="73719" y="41503"/>
                </a:lnTo>
                <a:lnTo>
                  <a:pt x="56707" y="62706"/>
                </a:lnTo>
                <a:lnTo>
                  <a:pt x="36585" y="37218"/>
                </a:lnTo>
                <a:lnTo>
                  <a:pt x="23963" y="52781"/>
                </a:lnTo>
                <a:lnTo>
                  <a:pt x="44451" y="77819"/>
                </a:lnTo>
                <a:lnTo>
                  <a:pt x="56707" y="93383"/>
                </a:lnTo>
                <a:lnTo>
                  <a:pt x="69329" y="77819"/>
                </a:lnTo>
                <a:lnTo>
                  <a:pt x="73719" y="72406"/>
                </a:lnTo>
                <a:lnTo>
                  <a:pt x="73719" y="98796"/>
                </a:lnTo>
                <a:close/>
              </a:path>
            </a:pathLst>
          </a:custGeom>
          <a:solidFill>
            <a:schemeClr val="lt1"/>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2118" b="0" i="0" u="none" strike="noStrike" cap="none">
              <a:solidFill>
                <a:schemeClr val="dk1"/>
              </a:solidFill>
              <a:latin typeface="Arial"/>
              <a:ea typeface="Arial"/>
              <a:cs typeface="Arial"/>
              <a:sym typeface="Arial"/>
            </a:endParaRPr>
          </a:p>
        </p:txBody>
      </p:sp>
      <p:pic>
        <p:nvPicPr>
          <p:cNvPr id="647" name="Shape 647" descr="iPhone-6-4,7-inch-Three-colors-Mockup.png"/>
          <p:cNvPicPr preferRelativeResize="0"/>
          <p:nvPr/>
        </p:nvPicPr>
        <p:blipFill rotWithShape="1">
          <a:blip r:embed="rId3">
            <a:alphaModFix/>
          </a:blip>
          <a:srcRect/>
          <a:stretch/>
        </p:blipFill>
        <p:spPr>
          <a:xfrm>
            <a:off x="9764135" y="1269954"/>
            <a:ext cx="4282511" cy="5812417"/>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40587" y="3444973"/>
            <a:ext cx="12908699" cy="1379400"/>
          </a:xfrm>
          <a:prstGeom prst="rect">
            <a:avLst/>
          </a:prstGeom>
          <a:noFill/>
          <a:ln>
            <a:noFill/>
          </a:ln>
        </p:spPr>
        <p:txBody>
          <a:bodyPr wrap="square" lIns="146300" tIns="91425" rIns="146300" bIns="91425"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US" sz="8470" b="1" i="0" u="none" strike="noStrike" cap="none">
                <a:solidFill>
                  <a:schemeClr val="lt1"/>
                </a:solidFill>
                <a:latin typeface="Arial"/>
                <a:ea typeface="Arial"/>
                <a:cs typeface="Arial"/>
                <a:sym typeface="Arial"/>
              </a:rPr>
              <a:t>The Why?</a:t>
            </a:r>
          </a:p>
        </p:txBody>
      </p:sp>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Shape 749"/>
          <p:cNvSpPr txBox="1"/>
          <p:nvPr/>
        </p:nvSpPr>
        <p:spPr>
          <a:xfrm>
            <a:off x="399950" y="3831375"/>
            <a:ext cx="8134449" cy="1646700"/>
          </a:xfrm>
          <a:prstGeom prst="rect">
            <a:avLst/>
          </a:prstGeom>
          <a:noFill/>
          <a:ln>
            <a:noFill/>
          </a:ln>
        </p:spPr>
        <p:txBody>
          <a:bodyPr wrap="square" lIns="182875" tIns="146300" rIns="182875" bIns="146300" anchor="t" anchorCtr="0">
            <a:noAutofit/>
          </a:bodyPr>
          <a:lstStyle/>
          <a:p>
            <a:pPr marL="0" marR="0" lvl="0" indent="0" algn="l" rtl="0">
              <a:lnSpc>
                <a:spcPct val="90000"/>
              </a:lnSpc>
              <a:spcBef>
                <a:spcPts val="0"/>
              </a:spcBef>
              <a:spcAft>
                <a:spcPts val="0"/>
              </a:spcAft>
              <a:buSzPct val="25000"/>
              <a:buNone/>
            </a:pPr>
            <a:r>
              <a:rPr lang="en-US" sz="3600" b="1" dirty="0">
                <a:solidFill>
                  <a:srgbClr val="FFFFFF"/>
                </a:solidFill>
              </a:rPr>
              <a:t>Wednesday</a:t>
            </a:r>
            <a:r>
              <a:rPr lang="en-US" sz="3600" b="1" i="0" u="none" strike="noStrike" cap="none" dirty="0">
                <a:solidFill>
                  <a:srgbClr val="FFFFFF"/>
                </a:solidFill>
                <a:latin typeface="Arial"/>
                <a:ea typeface="Arial"/>
                <a:cs typeface="Arial"/>
                <a:sym typeface="Arial"/>
              </a:rPr>
              <a:t>, </a:t>
            </a:r>
            <a:r>
              <a:rPr lang="en-US" sz="3600" b="1" dirty="0">
                <a:solidFill>
                  <a:srgbClr val="FFFFFF"/>
                </a:solidFill>
              </a:rPr>
              <a:t>Oct</a:t>
            </a:r>
            <a:r>
              <a:rPr lang="en-US" sz="3600" b="1" i="0" u="none" strike="noStrike" cap="none" dirty="0">
                <a:solidFill>
                  <a:srgbClr val="FFFFFF"/>
                </a:solidFill>
                <a:latin typeface="Arial"/>
                <a:ea typeface="Arial"/>
                <a:cs typeface="Arial"/>
                <a:sym typeface="Arial"/>
              </a:rPr>
              <a:t> </a:t>
            </a:r>
            <a:r>
              <a:rPr lang="en-US" sz="3600" b="1" dirty="0" smtClean="0">
                <a:solidFill>
                  <a:srgbClr val="FFFFFF"/>
                </a:solidFill>
              </a:rPr>
              <a:t>11</a:t>
            </a:r>
            <a:r>
              <a:rPr lang="en-US" sz="4000" b="1" i="0" u="none" strike="noStrike" cap="none" dirty="0">
                <a:solidFill>
                  <a:srgbClr val="FFFFFF"/>
                </a:solidFill>
                <a:latin typeface="Arial"/>
                <a:ea typeface="Arial"/>
                <a:cs typeface="Arial"/>
                <a:sym typeface="Arial"/>
              </a:rPr>
              <a:t/>
            </a:r>
            <a:br>
              <a:rPr lang="en-US" sz="4000" b="1" i="0" u="none" strike="noStrike" cap="none" dirty="0">
                <a:solidFill>
                  <a:srgbClr val="FFFFFF"/>
                </a:solidFill>
                <a:latin typeface="Arial"/>
                <a:ea typeface="Arial"/>
                <a:cs typeface="Arial"/>
                <a:sym typeface="Arial"/>
              </a:rPr>
            </a:br>
            <a:endParaRPr lang="en-US" sz="4000" b="1" i="0" u="none" strike="noStrike" cap="none" dirty="0" smtClean="0">
              <a:solidFill>
                <a:srgbClr val="FFFFFF"/>
              </a:solidFill>
              <a:latin typeface="Arial"/>
              <a:ea typeface="Arial"/>
              <a:cs typeface="Arial"/>
              <a:sym typeface="Arial"/>
            </a:endParaRPr>
          </a:p>
          <a:p>
            <a:pPr marL="0" marR="0" lvl="0" indent="0" algn="l" rtl="0">
              <a:lnSpc>
                <a:spcPct val="90000"/>
              </a:lnSpc>
              <a:spcBef>
                <a:spcPts val="0"/>
              </a:spcBef>
              <a:spcAft>
                <a:spcPts val="0"/>
              </a:spcAft>
              <a:buSzPct val="25000"/>
              <a:buNone/>
            </a:pPr>
            <a:r>
              <a:rPr lang="en-US" sz="2400" dirty="0" smtClean="0">
                <a:solidFill>
                  <a:srgbClr val="FFFFFF"/>
                </a:solidFill>
              </a:rPr>
              <a:t>10:15 </a:t>
            </a:r>
            <a:r>
              <a:rPr lang="en-US" sz="2400" dirty="0">
                <a:solidFill>
                  <a:srgbClr val="FFFFFF"/>
                </a:solidFill>
              </a:rPr>
              <a:t>AM - 12:45 </a:t>
            </a:r>
            <a:r>
              <a:rPr lang="en-US" sz="2400" dirty="0" smtClean="0">
                <a:solidFill>
                  <a:srgbClr val="FFFFFF"/>
                </a:solidFill>
              </a:rPr>
              <a:t>PM </a:t>
            </a:r>
            <a:r>
              <a:rPr lang="en-US" sz="2400" dirty="0">
                <a:solidFill>
                  <a:srgbClr val="FFFFFF"/>
                </a:solidFill>
              </a:rPr>
              <a:t>|  South - L3 - South Seas </a:t>
            </a:r>
            <a:r>
              <a:rPr lang="en-US" sz="2400" dirty="0" smtClean="0">
                <a:solidFill>
                  <a:srgbClr val="FFFFFF"/>
                </a:solidFill>
              </a:rPr>
              <a:t>I</a:t>
            </a:r>
          </a:p>
          <a:p>
            <a:pPr lvl="0">
              <a:lnSpc>
                <a:spcPct val="90000"/>
              </a:lnSpc>
              <a:spcBef>
                <a:spcPts val="600"/>
              </a:spcBef>
              <a:buSzPct val="25000"/>
            </a:pPr>
            <a:r>
              <a:rPr lang="en-US" sz="2400" dirty="0">
                <a:solidFill>
                  <a:srgbClr val="FFFFFF"/>
                </a:solidFill>
              </a:rPr>
              <a:t>1:30 PM - 4:00 PM | South - L2 - Lagoon H</a:t>
            </a:r>
            <a:endParaRPr lang="en-US" sz="2400" b="0" i="0" u="none" strike="noStrike" cap="none" dirty="0">
              <a:solidFill>
                <a:srgbClr val="FFFFFF"/>
              </a:solidFill>
              <a:latin typeface="Arial"/>
              <a:ea typeface="Arial"/>
              <a:cs typeface="Arial"/>
              <a:sym typeface="Arial"/>
            </a:endParaRPr>
          </a:p>
        </p:txBody>
      </p:sp>
      <p:sp>
        <p:nvSpPr>
          <p:cNvPr id="750" name="Shape 750"/>
          <p:cNvSpPr txBox="1">
            <a:spLocks noGrp="1"/>
          </p:cNvSpPr>
          <p:nvPr>
            <p:ph type="body" idx="1"/>
          </p:nvPr>
        </p:nvSpPr>
        <p:spPr>
          <a:xfrm>
            <a:off x="1144587" y="1193800"/>
            <a:ext cx="9682162" cy="523219"/>
          </a:xfrm>
          <a:prstGeom prst="rect">
            <a:avLst/>
          </a:prstGeom>
          <a:noFill/>
          <a:ln>
            <a:noFill/>
          </a:ln>
        </p:spPr>
        <p:txBody>
          <a:bodyPr wrap="square" lIns="146300" tIns="91425" rIns="146300" bIns="91425" anchor="t" anchorCtr="0">
            <a:noAutofit/>
          </a:bodyPr>
          <a:lstStyle/>
          <a:p>
            <a:pPr marL="0" marR="0" lvl="0" indent="0" algn="l" rtl="0">
              <a:lnSpc>
                <a:spcPct val="90000"/>
              </a:lnSpc>
              <a:spcBef>
                <a:spcPts val="0"/>
              </a:spcBef>
              <a:spcAft>
                <a:spcPts val="0"/>
              </a:spcAft>
              <a:buClr>
                <a:srgbClr val="00BBC9"/>
              </a:buClr>
              <a:buSzPct val="25000"/>
              <a:buFont typeface="Arial"/>
              <a:buNone/>
            </a:pPr>
            <a:r>
              <a:rPr lang="en-US" sz="2400" b="1" i="0" u="none" strike="noStrike" cap="none">
                <a:solidFill>
                  <a:srgbClr val="00BBC9"/>
                </a:solidFill>
                <a:latin typeface="Arial"/>
                <a:ea typeface="Arial"/>
                <a:cs typeface="Arial"/>
                <a:sym typeface="Arial"/>
              </a:rPr>
              <a:t>SESSION REPEATS</a:t>
            </a:r>
          </a:p>
        </p:txBody>
      </p:sp>
      <p:sp>
        <p:nvSpPr>
          <p:cNvPr id="753" name="Shape 753"/>
          <p:cNvSpPr txBox="1"/>
          <p:nvPr/>
        </p:nvSpPr>
        <p:spPr>
          <a:xfrm>
            <a:off x="8534400" y="3831375"/>
            <a:ext cx="5818908" cy="1646700"/>
          </a:xfrm>
          <a:prstGeom prst="rect">
            <a:avLst/>
          </a:prstGeom>
          <a:noFill/>
          <a:ln>
            <a:noFill/>
          </a:ln>
        </p:spPr>
        <p:txBody>
          <a:bodyPr wrap="square" lIns="182875" tIns="146300" rIns="182875" bIns="146300" anchor="t" anchorCtr="0">
            <a:noAutofit/>
          </a:bodyPr>
          <a:lstStyle/>
          <a:p>
            <a:pPr marL="0" marR="0" lvl="0" indent="0" algn="r" rtl="0">
              <a:lnSpc>
                <a:spcPct val="90000"/>
              </a:lnSpc>
              <a:spcBef>
                <a:spcPts val="0"/>
              </a:spcBef>
              <a:spcAft>
                <a:spcPts val="0"/>
              </a:spcAft>
              <a:buSzPct val="25000"/>
              <a:buNone/>
            </a:pPr>
            <a:r>
              <a:rPr lang="en-US" sz="3600" b="1" dirty="0" smtClean="0">
                <a:solidFill>
                  <a:srgbClr val="FFFFFF"/>
                </a:solidFill>
              </a:rPr>
              <a:t>Thursday</a:t>
            </a:r>
            <a:r>
              <a:rPr lang="en-US" sz="3600" b="1" i="0" u="none" strike="noStrike" cap="none" dirty="0" smtClean="0">
                <a:solidFill>
                  <a:srgbClr val="FFFFFF"/>
                </a:solidFill>
                <a:latin typeface="Arial"/>
                <a:ea typeface="Arial"/>
                <a:cs typeface="Arial"/>
                <a:sym typeface="Arial"/>
              </a:rPr>
              <a:t>, </a:t>
            </a:r>
            <a:r>
              <a:rPr lang="en-US" sz="3600" b="1" dirty="0" smtClean="0">
                <a:solidFill>
                  <a:srgbClr val="FFFFFF"/>
                </a:solidFill>
              </a:rPr>
              <a:t>Oct 12</a:t>
            </a:r>
            <a:r>
              <a:rPr lang="en-US" sz="4000" b="1" i="0" u="none" strike="noStrike" cap="none" dirty="0">
                <a:solidFill>
                  <a:srgbClr val="FFFFFF"/>
                </a:solidFill>
                <a:latin typeface="Arial"/>
                <a:ea typeface="Arial"/>
                <a:cs typeface="Arial"/>
                <a:sym typeface="Arial"/>
              </a:rPr>
              <a:t/>
            </a:r>
            <a:br>
              <a:rPr lang="en-US" sz="4000" b="1" i="0" u="none" strike="noStrike" cap="none" dirty="0">
                <a:solidFill>
                  <a:srgbClr val="FFFFFF"/>
                </a:solidFill>
                <a:latin typeface="Arial"/>
                <a:ea typeface="Arial"/>
                <a:cs typeface="Arial"/>
                <a:sym typeface="Arial"/>
              </a:rPr>
            </a:br>
            <a:endParaRPr lang="en-US" sz="2800" b="1" dirty="0">
              <a:solidFill>
                <a:srgbClr val="FFFFFF"/>
              </a:solidFill>
            </a:endParaRPr>
          </a:p>
          <a:p>
            <a:pPr lvl="0" algn="r">
              <a:lnSpc>
                <a:spcPct val="90000"/>
              </a:lnSpc>
              <a:spcBef>
                <a:spcPts val="600"/>
              </a:spcBef>
              <a:buSzPct val="25000"/>
            </a:pPr>
            <a:r>
              <a:rPr lang="en-US" sz="2400" dirty="0">
                <a:solidFill>
                  <a:srgbClr val="FFFFFF"/>
                </a:solidFill>
              </a:rPr>
              <a:t>10:30 AM - 1:00 </a:t>
            </a:r>
            <a:r>
              <a:rPr lang="en-US" sz="2400" dirty="0" smtClean="0">
                <a:solidFill>
                  <a:srgbClr val="FFFFFF"/>
                </a:solidFill>
              </a:rPr>
              <a:t>PM </a:t>
            </a:r>
            <a:r>
              <a:rPr lang="en-US" sz="2400" dirty="0">
                <a:solidFill>
                  <a:srgbClr val="FFFFFF"/>
                </a:solidFill>
              </a:rPr>
              <a:t>|  North - Islander C</a:t>
            </a:r>
            <a:endParaRPr lang="en-US" sz="2400" b="0"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1944157967"/>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Shape 762"/>
          <p:cNvSpPr txBox="1"/>
          <p:nvPr/>
        </p:nvSpPr>
        <p:spPr>
          <a:xfrm>
            <a:off x="1135292" y="2005527"/>
            <a:ext cx="9144781" cy="1591204"/>
          </a:xfrm>
          <a:prstGeom prst="rect">
            <a:avLst/>
          </a:prstGeom>
          <a:noFill/>
          <a:ln>
            <a:noFill/>
          </a:ln>
        </p:spPr>
        <p:txBody>
          <a:bodyPr wrap="square" lIns="182875" tIns="146300" rIns="182875" bIns="146300" anchor="t" anchorCtr="0">
            <a:noAutofit/>
          </a:bodyPr>
          <a:lstStyle/>
          <a:p>
            <a:pPr lvl="0">
              <a:lnSpc>
                <a:spcPct val="90000"/>
              </a:lnSpc>
              <a:buSzPct val="25000"/>
            </a:pPr>
            <a:r>
              <a:rPr lang="en-US" sz="3600" b="1" dirty="0">
                <a:solidFill>
                  <a:srgbClr val="FFFFFF"/>
                </a:solidFill>
              </a:rPr>
              <a:t>Wednesday, October 11</a:t>
            </a:r>
            <a:r>
              <a:rPr lang="en-US" sz="4000" b="1" i="0" u="none" strike="noStrike" cap="none" dirty="0" smtClean="0">
                <a:solidFill>
                  <a:srgbClr val="FFFFFF"/>
                </a:solidFill>
                <a:latin typeface="Arial"/>
                <a:ea typeface="Arial"/>
                <a:cs typeface="Arial"/>
                <a:sym typeface="Arial"/>
              </a:rPr>
              <a:t/>
            </a:r>
            <a:br>
              <a:rPr lang="en-US" sz="4000" b="1" i="0" u="none" strike="noStrike" cap="none" dirty="0" smtClean="0">
                <a:solidFill>
                  <a:srgbClr val="FFFFFF"/>
                </a:solidFill>
                <a:latin typeface="Arial"/>
                <a:ea typeface="Arial"/>
                <a:cs typeface="Arial"/>
                <a:sym typeface="Arial"/>
              </a:rPr>
            </a:br>
            <a:r>
              <a:rPr lang="en-US" sz="2800" b="1" dirty="0">
                <a:solidFill>
                  <a:srgbClr val="FFFFFF"/>
                </a:solidFill>
              </a:rPr>
              <a:t>Get on it, stat: Statistical analysis skills in </a:t>
            </a:r>
            <a:r>
              <a:rPr lang="en-US" sz="2800" b="1" dirty="0" smtClean="0">
                <a:solidFill>
                  <a:srgbClr val="FFFFFF"/>
                </a:solidFill>
              </a:rPr>
              <a:t>Tableau</a:t>
            </a:r>
          </a:p>
          <a:p>
            <a:pPr lvl="0">
              <a:lnSpc>
                <a:spcPct val="90000"/>
              </a:lnSpc>
              <a:buSzPct val="25000"/>
            </a:pPr>
            <a:r>
              <a:rPr lang="en-US" sz="2400" b="0" i="0" u="none" strike="noStrike" cap="none" dirty="0" smtClean="0">
                <a:solidFill>
                  <a:srgbClr val="FFFFFF"/>
                </a:solidFill>
                <a:latin typeface="Arial"/>
                <a:ea typeface="Arial"/>
                <a:cs typeface="Arial"/>
                <a:sym typeface="Arial"/>
              </a:rPr>
              <a:t>10:15am </a:t>
            </a:r>
            <a:r>
              <a:rPr lang="en-US" sz="2400" b="0" i="0" u="none" strike="noStrike" cap="none" dirty="0">
                <a:solidFill>
                  <a:srgbClr val="FFFFFF"/>
                </a:solidFill>
                <a:latin typeface="Arial"/>
                <a:ea typeface="Arial"/>
                <a:cs typeface="Arial"/>
                <a:sym typeface="Arial"/>
              </a:rPr>
              <a:t>– </a:t>
            </a:r>
            <a:r>
              <a:rPr lang="en-US" sz="2400" b="0" i="0" u="none" strike="noStrike" cap="none" dirty="0" smtClean="0">
                <a:solidFill>
                  <a:srgbClr val="FFFFFF"/>
                </a:solidFill>
                <a:latin typeface="Arial"/>
                <a:ea typeface="Arial"/>
                <a:cs typeface="Arial"/>
                <a:sym typeface="Arial"/>
              </a:rPr>
              <a:t>12:45pm  </a:t>
            </a:r>
            <a:r>
              <a:rPr lang="en-US" sz="2400" dirty="0">
                <a:solidFill>
                  <a:srgbClr val="FFFFFF"/>
                </a:solidFill>
              </a:rPr>
              <a:t>| South - L2 - Mandalay Bay J</a:t>
            </a:r>
            <a:endParaRPr lang="en-US" sz="2400" b="0" i="0" u="none" strike="noStrike" cap="none" dirty="0">
              <a:solidFill>
                <a:srgbClr val="FFFFFF"/>
              </a:solidFill>
              <a:latin typeface="Arial"/>
              <a:ea typeface="Arial"/>
              <a:cs typeface="Arial"/>
              <a:sym typeface="Arial"/>
            </a:endParaRPr>
          </a:p>
        </p:txBody>
      </p:sp>
      <p:sp>
        <p:nvSpPr>
          <p:cNvPr id="763" name="Shape 763"/>
          <p:cNvSpPr txBox="1"/>
          <p:nvPr/>
        </p:nvSpPr>
        <p:spPr>
          <a:xfrm>
            <a:off x="1135292" y="3721614"/>
            <a:ext cx="9682162" cy="1591204"/>
          </a:xfrm>
          <a:prstGeom prst="rect">
            <a:avLst/>
          </a:prstGeom>
          <a:noFill/>
          <a:ln>
            <a:noFill/>
          </a:ln>
        </p:spPr>
        <p:txBody>
          <a:bodyPr wrap="square" lIns="182875" tIns="146300" rIns="182875" bIns="146300" anchor="t" anchorCtr="0">
            <a:noAutofit/>
          </a:bodyPr>
          <a:lstStyle/>
          <a:p>
            <a:pPr lvl="0">
              <a:lnSpc>
                <a:spcPct val="90000"/>
              </a:lnSpc>
              <a:buSzPct val="25000"/>
            </a:pPr>
            <a:r>
              <a:rPr lang="en-US" sz="3600" b="1" dirty="0">
                <a:solidFill>
                  <a:srgbClr val="FFFFFF"/>
                </a:solidFill>
              </a:rPr>
              <a:t>Wednesday, October 11</a:t>
            </a:r>
            <a:r>
              <a:rPr lang="en-US" sz="4000" b="1" i="0" u="none" strike="noStrike" cap="none" dirty="0" smtClean="0">
                <a:solidFill>
                  <a:srgbClr val="FFFFFF"/>
                </a:solidFill>
                <a:latin typeface="Arial"/>
                <a:ea typeface="Arial"/>
                <a:cs typeface="Arial"/>
                <a:sym typeface="Arial"/>
              </a:rPr>
              <a:t/>
            </a:r>
            <a:br>
              <a:rPr lang="en-US" sz="4000" b="1" i="0" u="none" strike="noStrike" cap="none" dirty="0" smtClean="0">
                <a:solidFill>
                  <a:srgbClr val="FFFFFF"/>
                </a:solidFill>
                <a:latin typeface="Arial"/>
                <a:ea typeface="Arial"/>
                <a:cs typeface="Arial"/>
                <a:sym typeface="Arial"/>
              </a:rPr>
            </a:br>
            <a:r>
              <a:rPr lang="en-US" sz="2800" b="1" dirty="0">
                <a:solidFill>
                  <a:srgbClr val="FFFFFF"/>
                </a:solidFill>
              </a:rPr>
              <a:t>Achieving goals via </a:t>
            </a:r>
            <a:r>
              <a:rPr lang="en-US" sz="2800" b="1" dirty="0" smtClean="0">
                <a:solidFill>
                  <a:srgbClr val="FFFFFF"/>
                </a:solidFill>
              </a:rPr>
              <a:t>analytics</a:t>
            </a:r>
          </a:p>
          <a:p>
            <a:pPr lvl="0">
              <a:lnSpc>
                <a:spcPct val="90000"/>
              </a:lnSpc>
              <a:buSzPct val="25000"/>
            </a:pPr>
            <a:r>
              <a:rPr lang="en-US" sz="2400" b="0" i="0" u="none" strike="noStrike" cap="none" dirty="0" smtClean="0">
                <a:solidFill>
                  <a:srgbClr val="FFFFFF"/>
                </a:solidFill>
                <a:latin typeface="Arial"/>
                <a:ea typeface="Arial"/>
                <a:cs typeface="Arial"/>
                <a:sym typeface="Arial"/>
              </a:rPr>
              <a:t>1:30pm – 2:30pm  </a:t>
            </a:r>
            <a:r>
              <a:rPr lang="en-US" sz="2400" b="0" i="0" u="none" strike="noStrike" cap="none" dirty="0">
                <a:solidFill>
                  <a:srgbClr val="FFFFFF"/>
                </a:solidFill>
                <a:latin typeface="Arial"/>
                <a:ea typeface="Arial"/>
                <a:cs typeface="Arial"/>
                <a:sym typeface="Arial"/>
              </a:rPr>
              <a:t>| </a:t>
            </a:r>
            <a:r>
              <a:rPr lang="en-US" sz="2400" dirty="0">
                <a:solidFill>
                  <a:srgbClr val="FFFFFF"/>
                </a:solidFill>
              </a:rPr>
              <a:t> South - L2 - Oceanside C</a:t>
            </a:r>
            <a:endParaRPr lang="en-US" sz="2400" b="0" i="0" u="none" strike="noStrike" cap="none" dirty="0">
              <a:solidFill>
                <a:srgbClr val="FFFFFF"/>
              </a:solidFill>
              <a:latin typeface="Arial"/>
              <a:ea typeface="Arial"/>
              <a:cs typeface="Arial"/>
              <a:sym typeface="Arial"/>
            </a:endParaRPr>
          </a:p>
        </p:txBody>
      </p:sp>
      <p:sp>
        <p:nvSpPr>
          <p:cNvPr id="764" name="Shape 764"/>
          <p:cNvSpPr txBox="1"/>
          <p:nvPr/>
        </p:nvSpPr>
        <p:spPr>
          <a:xfrm>
            <a:off x="1135292" y="5437701"/>
            <a:ext cx="9682162" cy="1591204"/>
          </a:xfrm>
          <a:prstGeom prst="rect">
            <a:avLst/>
          </a:prstGeom>
          <a:noFill/>
          <a:ln>
            <a:noFill/>
          </a:ln>
        </p:spPr>
        <p:txBody>
          <a:bodyPr wrap="square" lIns="182875" tIns="146300" rIns="182875" bIns="146300" anchor="t" anchorCtr="0">
            <a:noAutofit/>
          </a:bodyPr>
          <a:lstStyle/>
          <a:p>
            <a:pPr lvl="0">
              <a:lnSpc>
                <a:spcPct val="90000"/>
              </a:lnSpc>
              <a:buSzPct val="25000"/>
            </a:pPr>
            <a:r>
              <a:rPr lang="en-US" sz="3600" b="1" dirty="0">
                <a:solidFill>
                  <a:srgbClr val="FFFFFF"/>
                </a:solidFill>
              </a:rPr>
              <a:t>Thursday, October 12</a:t>
            </a:r>
            <a:r>
              <a:rPr lang="en-US" sz="4000" b="1" i="0" u="none" strike="noStrike" cap="none" dirty="0" smtClean="0">
                <a:solidFill>
                  <a:srgbClr val="FFFFFF"/>
                </a:solidFill>
                <a:latin typeface="Arial"/>
                <a:ea typeface="Arial"/>
                <a:cs typeface="Arial"/>
                <a:sym typeface="Arial"/>
              </a:rPr>
              <a:t/>
            </a:r>
            <a:br>
              <a:rPr lang="en-US" sz="4000" b="1" i="0" u="none" strike="noStrike" cap="none" dirty="0" smtClean="0">
                <a:solidFill>
                  <a:srgbClr val="FFFFFF"/>
                </a:solidFill>
                <a:latin typeface="Arial"/>
                <a:ea typeface="Arial"/>
                <a:cs typeface="Arial"/>
                <a:sym typeface="Arial"/>
              </a:rPr>
            </a:br>
            <a:r>
              <a:rPr lang="en-US" sz="2800" b="1" dirty="0">
                <a:solidFill>
                  <a:srgbClr val="FFFFFF"/>
                </a:solidFill>
              </a:rPr>
              <a:t>The forecast looks bright: Tableau </a:t>
            </a:r>
            <a:r>
              <a:rPr lang="en-US" sz="2800" b="1" dirty="0" smtClean="0">
                <a:solidFill>
                  <a:srgbClr val="FFFFFF"/>
                </a:solidFill>
              </a:rPr>
              <a:t>forecasting</a:t>
            </a:r>
          </a:p>
          <a:p>
            <a:pPr lvl="0">
              <a:lnSpc>
                <a:spcPct val="90000"/>
              </a:lnSpc>
              <a:buSzPct val="25000"/>
            </a:pPr>
            <a:r>
              <a:rPr lang="en-US" sz="2400" b="0" i="0" u="none" strike="noStrike" cap="none" dirty="0" smtClean="0">
                <a:solidFill>
                  <a:srgbClr val="FFFFFF"/>
                </a:solidFill>
                <a:latin typeface="Arial"/>
                <a:ea typeface="Arial"/>
                <a:cs typeface="Arial"/>
                <a:sym typeface="Arial"/>
              </a:rPr>
              <a:t>11:30am </a:t>
            </a:r>
            <a:r>
              <a:rPr lang="en-US" sz="2400" b="0" i="0" u="none" strike="noStrike" cap="none" dirty="0">
                <a:solidFill>
                  <a:srgbClr val="FFFFFF"/>
                </a:solidFill>
                <a:latin typeface="Arial"/>
                <a:ea typeface="Arial"/>
                <a:cs typeface="Arial"/>
                <a:sym typeface="Arial"/>
              </a:rPr>
              <a:t>– 12:30pm  | </a:t>
            </a:r>
            <a:r>
              <a:rPr lang="en-US" sz="2400" dirty="0">
                <a:solidFill>
                  <a:srgbClr val="FFFFFF"/>
                </a:solidFill>
              </a:rPr>
              <a:t> North - South Pacific E</a:t>
            </a:r>
            <a:endParaRPr lang="en-US" sz="2400" b="0" i="0" u="none" strike="noStrike" cap="none" dirty="0">
              <a:solidFill>
                <a:srgbClr val="FFFFFF"/>
              </a:solidFill>
              <a:latin typeface="Arial"/>
              <a:ea typeface="Arial"/>
              <a:cs typeface="Arial"/>
              <a:sym typeface="Arial"/>
            </a:endParaRPr>
          </a:p>
        </p:txBody>
      </p:sp>
      <p:sp>
        <p:nvSpPr>
          <p:cNvPr id="765" name="Shape 765"/>
          <p:cNvSpPr txBox="1">
            <a:spLocks noGrp="1"/>
          </p:cNvSpPr>
          <p:nvPr>
            <p:ph type="body" idx="1"/>
          </p:nvPr>
        </p:nvSpPr>
        <p:spPr>
          <a:xfrm>
            <a:off x="1144587" y="1193800"/>
            <a:ext cx="9682162" cy="523219"/>
          </a:xfrm>
          <a:prstGeom prst="rect">
            <a:avLst/>
          </a:prstGeom>
          <a:noFill/>
          <a:ln>
            <a:noFill/>
          </a:ln>
        </p:spPr>
        <p:txBody>
          <a:bodyPr wrap="square" lIns="146300" tIns="91425" rIns="146300" bIns="91425" anchor="t" anchorCtr="0">
            <a:noAutofit/>
          </a:bodyPr>
          <a:lstStyle/>
          <a:p>
            <a:pPr marL="0" marR="0" lvl="0" indent="0" algn="l" rtl="0">
              <a:lnSpc>
                <a:spcPct val="90000"/>
              </a:lnSpc>
              <a:spcBef>
                <a:spcPts val="0"/>
              </a:spcBef>
              <a:spcAft>
                <a:spcPts val="0"/>
              </a:spcAft>
              <a:buClr>
                <a:schemeClr val="accent5"/>
              </a:buClr>
              <a:buSzPct val="25000"/>
              <a:buFont typeface="Arial"/>
              <a:buNone/>
            </a:pPr>
            <a:r>
              <a:rPr lang="en-US" sz="2400" b="1" i="0" u="none" strike="noStrike" cap="none">
                <a:solidFill>
                  <a:schemeClr val="accent5"/>
                </a:solidFill>
                <a:latin typeface="Arial"/>
                <a:ea typeface="Arial"/>
                <a:cs typeface="Arial"/>
                <a:sym typeface="Arial"/>
              </a:rPr>
              <a:t>RELATED SESSIONS</a:t>
            </a:r>
          </a:p>
        </p:txBody>
      </p:sp>
    </p:spTree>
    <p:extLst>
      <p:ext uri="{BB962C8B-B14F-4D97-AF65-F5344CB8AC3E}">
        <p14:creationId xmlns:p14="http://schemas.microsoft.com/office/powerpoint/2010/main" val="223531236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Shape 656"/>
          <p:cNvSpPr txBox="1">
            <a:spLocks noGrp="1"/>
          </p:cNvSpPr>
          <p:nvPr>
            <p:ph type="title"/>
          </p:nvPr>
        </p:nvSpPr>
        <p:spPr>
          <a:xfrm>
            <a:off x="966787" y="3067955"/>
            <a:ext cx="12647399" cy="2877298"/>
          </a:xfrm>
          <a:prstGeom prst="rect">
            <a:avLst/>
          </a:prstGeom>
          <a:noFill/>
          <a:ln>
            <a:noFill/>
          </a:ln>
        </p:spPr>
        <p:txBody>
          <a:bodyPr wrap="square" lIns="146300" tIns="91425" rIns="146300" bIns="91425" anchor="t" anchorCtr="0">
            <a:noAutofit/>
          </a:bodyPr>
          <a:lstStyle/>
          <a:p>
            <a:pPr marL="0" marR="0" lvl="0" indent="0" algn="l" rtl="0">
              <a:lnSpc>
                <a:spcPct val="90000"/>
              </a:lnSpc>
              <a:spcBef>
                <a:spcPts val="0"/>
              </a:spcBef>
              <a:spcAft>
                <a:spcPts val="0"/>
              </a:spcAft>
              <a:buClr>
                <a:srgbClr val="FFFFFF"/>
              </a:buClr>
              <a:buSzPct val="25000"/>
              <a:buFont typeface="Arial"/>
              <a:buNone/>
            </a:pPr>
            <a:r>
              <a:rPr lang="en-US" sz="9600" b="0" i="0" u="none" strike="noStrike" cap="none">
                <a:solidFill>
                  <a:srgbClr val="FFFFFF"/>
                </a:solidFill>
                <a:latin typeface="Arial"/>
                <a:ea typeface="Arial"/>
                <a:cs typeface="Arial"/>
                <a:sym typeface="Arial"/>
              </a:rPr>
              <a:t>Thanks for Listening</a:t>
            </a:r>
          </a:p>
        </p:txBody>
      </p:sp>
      <p:pic>
        <p:nvPicPr>
          <p:cNvPr id="657" name="Shape 657"/>
          <p:cNvPicPr preferRelativeResize="0"/>
          <p:nvPr/>
        </p:nvPicPr>
        <p:blipFill rotWithShape="1">
          <a:blip r:embed="rId4">
            <a:alphaModFix/>
          </a:blip>
          <a:srcRect/>
          <a:stretch/>
        </p:blipFill>
        <p:spPr>
          <a:xfrm>
            <a:off x="11873850" y="2764450"/>
            <a:ext cx="2434498" cy="2434498"/>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Advanced Analytics</a:t>
            </a:r>
          </a:p>
        </p:txBody>
      </p:sp>
      <p:pic>
        <p:nvPicPr>
          <p:cNvPr id="242" name="Shape 242"/>
          <p:cNvPicPr preferRelativeResize="0"/>
          <p:nvPr/>
        </p:nvPicPr>
        <p:blipFill rotWithShape="1">
          <a:blip r:embed="rId3">
            <a:alphaModFix/>
          </a:blip>
          <a:srcRect/>
          <a:stretch/>
        </p:blipFill>
        <p:spPr>
          <a:xfrm>
            <a:off x="2095925" y="1427125"/>
            <a:ext cx="10355629" cy="6541057"/>
          </a:xfrm>
          <a:prstGeom prst="rect">
            <a:avLst/>
          </a:prstGeom>
          <a:noFill/>
          <a:ln>
            <a:noFill/>
          </a:ln>
        </p:spPr>
      </p:pic>
      <p:sp>
        <p:nvSpPr>
          <p:cNvPr id="243" name="Shape 243"/>
          <p:cNvSpPr/>
          <p:nvPr/>
        </p:nvSpPr>
        <p:spPr>
          <a:xfrm>
            <a:off x="7793450" y="2149475"/>
            <a:ext cx="206100" cy="278700"/>
          </a:xfrm>
          <a:prstGeom prst="rect">
            <a:avLst/>
          </a:prstGeom>
          <a:solidFill>
            <a:srgbClr val="FFFFFF"/>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Advanced Analytics</a:t>
            </a:r>
          </a:p>
        </p:txBody>
      </p:sp>
      <p:pic>
        <p:nvPicPr>
          <p:cNvPr id="242" name="Shape 242"/>
          <p:cNvPicPr preferRelativeResize="0"/>
          <p:nvPr/>
        </p:nvPicPr>
        <p:blipFill rotWithShape="1">
          <a:blip r:embed="rId3">
            <a:alphaModFix/>
          </a:blip>
          <a:srcRect/>
          <a:stretch/>
        </p:blipFill>
        <p:spPr>
          <a:xfrm>
            <a:off x="2095925" y="1427125"/>
            <a:ext cx="10355629" cy="6541057"/>
          </a:xfrm>
          <a:prstGeom prst="rect">
            <a:avLst/>
          </a:prstGeom>
          <a:noFill/>
          <a:ln>
            <a:noFill/>
          </a:ln>
        </p:spPr>
      </p:pic>
      <p:sp>
        <p:nvSpPr>
          <p:cNvPr id="243" name="Shape 243"/>
          <p:cNvSpPr/>
          <p:nvPr/>
        </p:nvSpPr>
        <p:spPr>
          <a:xfrm>
            <a:off x="7793450" y="2149475"/>
            <a:ext cx="206100" cy="278700"/>
          </a:xfrm>
          <a:prstGeom prst="rect">
            <a:avLst/>
          </a:prstGeom>
          <a:solidFill>
            <a:srgbClr val="FFFFFF"/>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4" name="Shape 244"/>
          <p:cNvSpPr/>
          <p:nvPr/>
        </p:nvSpPr>
        <p:spPr>
          <a:xfrm>
            <a:off x="2702975" y="3797825"/>
            <a:ext cx="3333000" cy="3321000"/>
          </a:xfrm>
          <a:prstGeom prst="roundRect">
            <a:avLst>
              <a:gd name="adj" fmla="val 16667"/>
            </a:avLst>
          </a:prstGeom>
          <a:noFill/>
          <a:ln w="76200"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4596590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323087" y="347412"/>
            <a:ext cx="13986900" cy="1079699"/>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5400" b="1" i="0" u="none" strike="noStrike" cap="none">
                <a:solidFill>
                  <a:schemeClr val="dk2"/>
                </a:solidFill>
                <a:latin typeface="Arial"/>
                <a:ea typeface="Arial"/>
                <a:cs typeface="Arial"/>
                <a:sym typeface="Arial"/>
              </a:rPr>
              <a:t>Advanced Analytics</a:t>
            </a:r>
          </a:p>
        </p:txBody>
      </p:sp>
      <p:pic>
        <p:nvPicPr>
          <p:cNvPr id="242" name="Shape 242"/>
          <p:cNvPicPr preferRelativeResize="0"/>
          <p:nvPr/>
        </p:nvPicPr>
        <p:blipFill rotWithShape="1">
          <a:blip r:embed="rId3">
            <a:alphaModFix/>
          </a:blip>
          <a:srcRect/>
          <a:stretch/>
        </p:blipFill>
        <p:spPr>
          <a:xfrm>
            <a:off x="2095925" y="1427125"/>
            <a:ext cx="10355629" cy="6541057"/>
          </a:xfrm>
          <a:prstGeom prst="rect">
            <a:avLst/>
          </a:prstGeom>
          <a:noFill/>
          <a:ln>
            <a:noFill/>
          </a:ln>
        </p:spPr>
      </p:pic>
      <p:sp>
        <p:nvSpPr>
          <p:cNvPr id="243" name="Shape 243"/>
          <p:cNvSpPr/>
          <p:nvPr/>
        </p:nvSpPr>
        <p:spPr>
          <a:xfrm>
            <a:off x="7793450" y="2149475"/>
            <a:ext cx="206100" cy="278700"/>
          </a:xfrm>
          <a:prstGeom prst="rect">
            <a:avLst/>
          </a:prstGeom>
          <a:solidFill>
            <a:srgbClr val="FFFFFF"/>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5" name="Shape 245"/>
          <p:cNvSpPr/>
          <p:nvPr/>
        </p:nvSpPr>
        <p:spPr>
          <a:xfrm>
            <a:off x="3599850" y="2828200"/>
            <a:ext cx="5732700" cy="4290600"/>
          </a:xfrm>
          <a:prstGeom prst="roundRect">
            <a:avLst>
              <a:gd name="adj" fmla="val 16667"/>
            </a:avLst>
          </a:prstGeom>
          <a:noFill/>
          <a:ln w="76200"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32173924"/>
      </p:ext>
    </p:extLst>
  </p:cSld>
  <p:clrMapOvr>
    <a:masterClrMapping/>
  </p:clrMapOvr>
  <p:timing>
    <p:tnLst>
      <p:par>
        <p:cTn id="1" dur="indefinite" restart="never" nodeType="tmRoot"/>
      </p:par>
    </p:tnLst>
  </p:timing>
</p:sld>
</file>

<file path=ppt/theme/theme1.xml><?xml version="1.0" encoding="utf-8"?>
<a:theme xmlns:a="http://schemas.openxmlformats.org/drawingml/2006/main" name="714513_TC17_PPT_Template_0428">
  <a:themeElements>
    <a:clrScheme name="TC17">
      <a:dk1>
        <a:srgbClr val="505050"/>
      </a:dk1>
      <a:lt1>
        <a:srgbClr val="FFFFFF"/>
      </a:lt1>
      <a:dk2>
        <a:srgbClr val="150454"/>
      </a:dk2>
      <a:lt2>
        <a:srgbClr val="EAEAEA"/>
      </a:lt2>
      <a:accent1>
        <a:srgbClr val="2D93AA"/>
      </a:accent1>
      <a:accent2>
        <a:srgbClr val="8DC63F"/>
      </a:accent2>
      <a:accent3>
        <a:srgbClr val="150454"/>
      </a:accent3>
      <a:accent4>
        <a:srgbClr val="ED5A23"/>
      </a:accent4>
      <a:accent5>
        <a:srgbClr val="EB2F58"/>
      </a:accent5>
      <a:accent6>
        <a:srgbClr val="A7276B"/>
      </a:accent6>
      <a:hlink>
        <a:srgbClr val="2D93AA"/>
      </a:hlink>
      <a:folHlink>
        <a:srgbClr val="2D64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714513_TC17_PPT_Template_0428">
  <a:themeElements>
    <a:clrScheme name="TC17">
      <a:dk1>
        <a:srgbClr val="505050"/>
      </a:dk1>
      <a:lt1>
        <a:srgbClr val="FFFFFF"/>
      </a:lt1>
      <a:dk2>
        <a:srgbClr val="150454"/>
      </a:dk2>
      <a:lt2>
        <a:srgbClr val="EAEAEA"/>
      </a:lt2>
      <a:accent1>
        <a:srgbClr val="2D93AA"/>
      </a:accent1>
      <a:accent2>
        <a:srgbClr val="8DC63F"/>
      </a:accent2>
      <a:accent3>
        <a:srgbClr val="150454"/>
      </a:accent3>
      <a:accent4>
        <a:srgbClr val="ED5A23"/>
      </a:accent4>
      <a:accent5>
        <a:srgbClr val="EB2F58"/>
      </a:accent5>
      <a:accent6>
        <a:srgbClr val="A7276B"/>
      </a:accent6>
      <a:hlink>
        <a:srgbClr val="2D93AA"/>
      </a:hlink>
      <a:folHlink>
        <a:srgbClr val="2D64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1996</TotalTime>
  <Words>3339</Words>
  <Application>Microsoft Office PowerPoint</Application>
  <PresentationFormat>Custom</PresentationFormat>
  <Paragraphs>583</Paragraphs>
  <Slides>62</Slides>
  <Notes>61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62</vt:i4>
      </vt:variant>
    </vt:vector>
  </HeadingPairs>
  <TitlesOfParts>
    <vt:vector size="70" baseType="lpstr">
      <vt:lpstr>Courier New</vt:lpstr>
      <vt:lpstr>Merriweather</vt:lpstr>
      <vt:lpstr>Consolas</vt:lpstr>
      <vt:lpstr>Arial</vt:lpstr>
      <vt:lpstr>Calibri</vt:lpstr>
      <vt:lpstr>Arial Black</vt:lpstr>
      <vt:lpstr>714513_TC17_PPT_Template_0428</vt:lpstr>
      <vt:lpstr>714513_TC17_PPT_Template_0428</vt:lpstr>
      <vt:lpstr>PowerPoint Presentation</vt:lpstr>
      <vt:lpstr>Welcome</vt:lpstr>
      <vt:lpstr>Tableau + Python = </vt:lpstr>
      <vt:lpstr>PowerPoint Presentation</vt:lpstr>
      <vt:lpstr>PowerPoint Presentation</vt:lpstr>
      <vt:lpstr>The Why?</vt:lpstr>
      <vt:lpstr>Advanced Analytics</vt:lpstr>
      <vt:lpstr>Advanced Analytics</vt:lpstr>
      <vt:lpstr>Advanced Analytics</vt:lpstr>
      <vt:lpstr>Advanced Analytics</vt:lpstr>
      <vt:lpstr>Why Python?</vt:lpstr>
      <vt:lpstr>Tableau + Python = TabPy</vt:lpstr>
      <vt:lpstr>The What?</vt:lpstr>
      <vt:lpstr>Topics</vt:lpstr>
      <vt:lpstr>The How?</vt:lpstr>
      <vt:lpstr>What’s Happening?</vt:lpstr>
      <vt:lpstr>SCRIPT_* Functions</vt:lpstr>
      <vt:lpstr>Table Calcs</vt:lpstr>
      <vt:lpstr>Time To Get Your Hands Dirty!</vt:lpstr>
      <vt:lpstr>Documents Needed for This Session</vt:lpstr>
      <vt:lpstr>Documents Needed for This Session</vt:lpstr>
      <vt:lpstr>Structure of the Training</vt:lpstr>
      <vt:lpstr>You Already Have an Instance of TabPy</vt:lpstr>
      <vt:lpstr>Establish Connection </vt:lpstr>
      <vt:lpstr>Establish Connection </vt:lpstr>
      <vt:lpstr>Outliers </vt:lpstr>
      <vt:lpstr>Sea Temperature Outliers</vt:lpstr>
      <vt:lpstr>Sea Temperature Outliers</vt:lpstr>
      <vt:lpstr>Sensor Outliers and IOT</vt:lpstr>
      <vt:lpstr>Sensor Outliers and IoT</vt:lpstr>
      <vt:lpstr>Key Takeaways Outliers</vt:lpstr>
      <vt:lpstr>Clustering </vt:lpstr>
      <vt:lpstr>Clustering Points </vt:lpstr>
      <vt:lpstr>Clustering </vt:lpstr>
      <vt:lpstr>Crimes In Seattle</vt:lpstr>
      <vt:lpstr>Clustering Crimes in Seattle</vt:lpstr>
      <vt:lpstr>Key Takeaways Clustering</vt:lpstr>
      <vt:lpstr>Sentiment </vt:lpstr>
      <vt:lpstr>Sentiment Analysis</vt:lpstr>
      <vt:lpstr>Store Comment Polarity </vt:lpstr>
      <vt:lpstr>Twitter Sentiment Analysis</vt:lpstr>
      <vt:lpstr>Twitter Sentiment Analysis</vt:lpstr>
      <vt:lpstr>Key Takeaways Sentiment</vt:lpstr>
      <vt:lpstr>Regression</vt:lpstr>
      <vt:lpstr>Multivariate Linear Regression </vt:lpstr>
      <vt:lpstr>Multivariate Linear Regression</vt:lpstr>
      <vt:lpstr>Logistic Regression </vt:lpstr>
      <vt:lpstr>Logistic Regression</vt:lpstr>
      <vt:lpstr>Key Takeaways Regression</vt:lpstr>
      <vt:lpstr>Deploying a Model</vt:lpstr>
      <vt:lpstr>Deployed Model (Gaussian Naive Bayes)</vt:lpstr>
      <vt:lpstr>Tableau Server</vt:lpstr>
      <vt:lpstr>TabPy and Tableau Server</vt:lpstr>
      <vt:lpstr>Set Connection with Tabadmin</vt:lpstr>
      <vt:lpstr>Stay Secure!</vt:lpstr>
      <vt:lpstr>External Services and Tableau Server</vt:lpstr>
      <vt:lpstr>Security on Desktop</vt:lpstr>
      <vt:lpstr>TabPy Takeaways</vt:lpstr>
      <vt:lpstr>PowerPoint Presentation</vt:lpstr>
      <vt:lpstr>PowerPoint Presentation</vt:lpstr>
      <vt:lpstr>PowerPoint Presentation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Bowes</dc:creator>
  <cp:lastModifiedBy>Mohamed El Jaafari</cp:lastModifiedBy>
  <cp:revision>39</cp:revision>
  <dcterms:modified xsi:type="dcterms:W3CDTF">2017-10-09T22:32:06Z</dcterms:modified>
</cp:coreProperties>
</file>